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xml" ContentType="application/vnd.openxmlformats-officedocument.presentationml.notesSlide+xml"/>
  <Override PartName="/ppt/tags/tag63.xml" ContentType="application/vnd.openxmlformats-officedocument.presentationml.tags+xml"/>
  <Override PartName="/ppt/notesSlides/notesSlide4.xml" ContentType="application/vnd.openxmlformats-officedocument.presentationml.notesSlide+xml"/>
  <Override PartName="/ppt/tags/tag64.xml" ContentType="application/vnd.openxmlformats-officedocument.presentationml.tags+xml"/>
  <Override PartName="/ppt/notesSlides/notesSlide5.xml" ContentType="application/vnd.openxmlformats-officedocument.presentationml.notesSlide+xml"/>
  <Override PartName="/ppt/tags/tag65.xml" ContentType="application/vnd.openxmlformats-officedocument.presentationml.tags+xml"/>
  <Override PartName="/ppt/notesSlides/notesSlide6.xml" ContentType="application/vnd.openxmlformats-officedocument.presentationml.notesSlide+xml"/>
  <Override PartName="/ppt/tags/tag66.xml" ContentType="application/vnd.openxmlformats-officedocument.presentationml.tags+xml"/>
  <Override PartName="/ppt/notesSlides/notesSlide7.xml" ContentType="application/vnd.openxmlformats-officedocument.presentationml.notesSlide+xml"/>
  <Override PartName="/ppt/tags/tag67.xml" ContentType="application/vnd.openxmlformats-officedocument.presentationml.tags+xml"/>
  <Override PartName="/ppt/notesSlides/notesSlide8.xml" ContentType="application/vnd.openxmlformats-officedocument.presentationml.notesSlide+xml"/>
  <Override PartName="/ppt/tags/tag68.xml" ContentType="application/vnd.openxmlformats-officedocument.presentationml.tags+xml"/>
  <Override PartName="/ppt/notesSlides/notesSlide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ink/inkAction44.xml" ContentType="application/vnd.ms-office.inkAction+xml"/>
  <Override PartName="/ppt/tags/tag105.xml" ContentType="application/vnd.openxmlformats-officedocument.presentationml.tag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46" r:id="rId2"/>
    <p:sldId id="281" r:id="rId3"/>
    <p:sldId id="324" r:id="rId4"/>
    <p:sldId id="303" r:id="rId5"/>
    <p:sldId id="304" r:id="rId6"/>
    <p:sldId id="305" r:id="rId7"/>
    <p:sldId id="380" r:id="rId8"/>
    <p:sldId id="351" r:id="rId9"/>
    <p:sldId id="381" r:id="rId10"/>
    <p:sldId id="347" r:id="rId11"/>
    <p:sldId id="306" r:id="rId12"/>
    <p:sldId id="379" r:id="rId13"/>
    <p:sldId id="307" r:id="rId14"/>
    <p:sldId id="348" r:id="rId15"/>
    <p:sldId id="352" r:id="rId16"/>
    <p:sldId id="308" r:id="rId17"/>
    <p:sldId id="286" r:id="rId18"/>
    <p:sldId id="287" r:id="rId19"/>
    <p:sldId id="349" r:id="rId20"/>
    <p:sldId id="288" r:id="rId21"/>
    <p:sldId id="350" r:id="rId22"/>
    <p:sldId id="283" r:id="rId23"/>
    <p:sldId id="282" r:id="rId24"/>
    <p:sldId id="284" r:id="rId25"/>
    <p:sldId id="285" r:id="rId26"/>
    <p:sldId id="312" r:id="rId27"/>
    <p:sldId id="315" r:id="rId28"/>
    <p:sldId id="361" r:id="rId29"/>
    <p:sldId id="313" r:id="rId30"/>
    <p:sldId id="317" r:id="rId31"/>
    <p:sldId id="314" r:id="rId32"/>
    <p:sldId id="362" r:id="rId33"/>
    <p:sldId id="363" r:id="rId34"/>
    <p:sldId id="316" r:id="rId35"/>
    <p:sldId id="318" r:id="rId36"/>
    <p:sldId id="321" r:id="rId37"/>
    <p:sldId id="365" r:id="rId38"/>
    <p:sldId id="334" r:id="rId39"/>
    <p:sldId id="368" r:id="rId40"/>
    <p:sldId id="369" r:id="rId41"/>
    <p:sldId id="371" r:id="rId42"/>
    <p:sldId id="323" r:id="rId43"/>
    <p:sldId id="333" r:id="rId44"/>
    <p:sldId id="294" r:id="rId45"/>
    <p:sldId id="298" r:id="rId46"/>
    <p:sldId id="299" r:id="rId47"/>
    <p:sldId id="373" r:id="rId48"/>
    <p:sldId id="300" r:id="rId49"/>
    <p:sldId id="374" r:id="rId50"/>
    <p:sldId id="301" r:id="rId51"/>
    <p:sldId id="302" r:id="rId52"/>
    <p:sldId id="296" r:id="rId53"/>
    <p:sldId id="325" r:id="rId54"/>
    <p:sldId id="337" r:id="rId55"/>
    <p:sldId id="338" r:id="rId56"/>
    <p:sldId id="335" r:id="rId57"/>
    <p:sldId id="372" r:id="rId58"/>
    <p:sldId id="376" r:id="rId59"/>
    <p:sldId id="377" r:id="rId60"/>
    <p:sldId id="329" r:id="rId61"/>
    <p:sldId id="378" r:id="rId62"/>
    <p:sldId id="384" r:id="rId63"/>
    <p:sldId id="385" r:id="rId64"/>
    <p:sldId id="386" r:id="rId65"/>
    <p:sldId id="387" r:id="rId66"/>
    <p:sldId id="388" r:id="rId67"/>
    <p:sldId id="390" r:id="rId68"/>
    <p:sldId id="389" r:id="rId69"/>
    <p:sldId id="326" r:id="rId70"/>
    <p:sldId id="289" r:id="rId71"/>
    <p:sldId id="290" r:id="rId72"/>
    <p:sldId id="291" r:id="rId73"/>
    <p:sldId id="292" r:id="rId74"/>
    <p:sldId id="274"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Pheasey" initials="K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24" autoAdjust="0"/>
    <p:restoredTop sz="94677"/>
  </p:normalViewPr>
  <p:slideViewPr>
    <p:cSldViewPr snapToGrid="0">
      <p:cViewPr varScale="1">
        <p:scale>
          <a:sx n="100" d="100"/>
          <a:sy n="100" d="100"/>
        </p:scale>
        <p:origin x="616" y="17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3:21.943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8477">
    <iact:property name="dataType"/>
    <iact:actionData xml:id="d0">
      <inkml:trace xmlns:inkml="http://www.w3.org/2003/InkML" xml:id="stk0" contextRef="#ctx0" brushRef="#br0">3825 283 768 0,'28'-8'296'15,"-28"8"-160"-15,0 0 -160 0,-12 -4 48 32,-4 0 -24 -32,0 0 8 0,-4 -9 4 15,0 9 -4 -15,0 0 12 16,0 -4 4 -16,-8 8 24 0,0 0 12 0,-4 8 -16 15,-4 -4 4 -15,-4 0 -12 32,-8 -4 8 -32,-8 -4 0 0,-12 -8 4 15,0 8 -24 -15,0 -8 -8 0,-4 12 8 16,4 0 4 -16,-4 8 -24 16,0 0 0 -16,-16 8 4 15,4 5 12 -15,4 -5 8 16,-4 -4 12 -16,8 -8 -12 15,-4 -4 4 -15,-4 0 -4 16,-12 -4 4 -16,4 -12 -8 16,4 8 -4 -16,0 0 4 15,8 0 12 -15,-8 -1 -8 16,4 5 4 -16,-16 0 -12 0,8 4 0 16,0 0 -12 -16,4 0 4 15,4 -8 -8 -15,-4 8 8 16,4 -4 -16 -16,-12 0 -8 15,8 4 16 -15,0 0 4 16,4 4 0 -16,8 0 4 16,4 4 -8 -16,0 0 8 15,8 5 8 -15,-4 -5 16 5,0 0 -16 -5,8 -4 -4 16,4 -4 -8 -16,8 4 -8 15,8 -4 12 -15,4 0 8 16,8 -4 8 -16,4 0 4 0,8 0 0 15,4 4 0 -15,4 0 8 0,4 0 4 32,4 0 -12 -32,8 0 -12 0,8 0 -8 0,8 -4 -12 15,12 0 4 1,8 0 -4 -16,4 -9 0 16,4 9 8 -16,4 4 4 15,4 0 12 -15,4 0 -12 16,8 -4 -8 -16,8 4 -12 15,4 -8 -4 -15,4 8 8 16,0 -8 8 -16,-8 0 -8 16,4 0 -8 -16,16 0 16 15,0 -12 12 -15,0 4 -12 0,0 -4 -12 16,-4 4 4 -16,-4 -4 0 31,12 4 12 -31,-4 4 4 0,4 0 -16 0,-12 0 4 16,-4 8 0 -16,-4 4 0 15,0 4 -12 -15,8 8 0 16,-8 0 8 -16,-4 -4 0 16,0 8 4 -16,-12 -12 8 15,-4 4 -4 -15,-4 -8 8 16,-8 0 0 -16,-4 -4 4 16,0 4 -8 -16,-8 0 -8 15,-4 -8 4 -15,-8 8 4 16,0 0 -40 -16,-8 0 -16 0,-4 -8 -208 15,-8 8 -88 -15,0 16 -308 0</inkml:trace>
    </iact:actionData>
  </iact:action>
  <iact:action type="add" startTime="18478">
    <iact:property name="dataType"/>
    <iact:actionData xml:id="d1">
      <inkml:trace xmlns:inkml="http://www.w3.org/2003/InkML" xml:id="stk1" contextRef="#ctx0" brushRef="#brinv">0 0 2048 0</inkml:trace>
    </iact:actionData>
  </iact:action>
  <iact:action type="add" startTime="18479">
    <iact:property name="dataType"/>
    <iact:actionData xml:id="d2">
      <inkml:trace xmlns:inkml="http://www.w3.org/2003/InkML" xml:id="stk2" contextRef="#ctx0" brushRef="#brinv">3898 357 2048 0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9795231"/>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3911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95654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28091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9465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07840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66009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15180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5836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68937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creativecommons.org/licenses/by-nc/3.0/" TargetMode="External"/><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Rectangle"/>
          <p:cNvSpPr/>
          <p:nvPr/>
        </p:nvSpPr>
        <p:spPr>
          <a:xfrm>
            <a:off x="571500" y="4749800"/>
            <a:ext cx="11868094" cy="129"/>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Title Text"/>
          <p:cNvSpPr>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Final &amp; CC">
    <p:spTree>
      <p:nvGrpSpPr>
        <p:cNvPr id="1" name=""/>
        <p:cNvGrpSpPr/>
        <p:nvPr/>
      </p:nvGrpSpPr>
      <p:grpSpPr>
        <a:xfrm>
          <a:off x="0" y="0"/>
          <a:ext cx="0" cy="0"/>
          <a:chOff x="0" y="0"/>
          <a:chExt cx="0" cy="0"/>
        </a:xfrm>
      </p:grpSpPr>
      <p:pic>
        <p:nvPicPr>
          <p:cNvPr id="143" name="WIT_logo.png" descr="WIT_logo.png"/>
          <p:cNvPicPr>
            <a:picLocks noChangeAspect="1"/>
          </p:cNvPicPr>
          <p:nvPr/>
        </p:nvPicPr>
        <p:blipFill>
          <a:blip r:embed="rId2">
            <a:extLst/>
          </a:blip>
          <a:stretch>
            <a:fillRect/>
          </a:stretch>
        </p:blipFill>
        <p:spPr>
          <a:xfrm>
            <a:off x="927100" y="8724900"/>
            <a:ext cx="3175000" cy="660400"/>
          </a:xfrm>
          <a:prstGeom prst="rect">
            <a:avLst/>
          </a:prstGeom>
          <a:ln w="12700">
            <a:miter lim="400000"/>
          </a:ln>
        </p:spPr>
      </p:pic>
      <p:pic>
        <p:nvPicPr>
          <p:cNvPr id="144" name="esu-logo.png" descr="esu-logo.png"/>
          <p:cNvPicPr>
            <a:picLocks noChangeAspect="1"/>
          </p:cNvPicPr>
          <p:nvPr/>
        </p:nvPicPr>
        <p:blipFill>
          <a:blip r:embed="rId3">
            <a:extLst/>
          </a:blip>
          <a:stretch>
            <a:fillRect/>
          </a:stretch>
        </p:blipFill>
        <p:spPr>
          <a:xfrm>
            <a:off x="10198100" y="8826500"/>
            <a:ext cx="1879600" cy="444500"/>
          </a:xfrm>
          <a:prstGeom prst="rect">
            <a:avLst/>
          </a:prstGeom>
          <a:ln w="12700">
            <a:miter lim="400000"/>
          </a:ln>
        </p:spPr>
      </p:pic>
      <p:grpSp>
        <p:nvGrpSpPr>
          <p:cNvPr id="147" name="Group"/>
          <p:cNvGrpSpPr/>
          <p:nvPr/>
        </p:nvGrpSpPr>
        <p:grpSpPr>
          <a:xfrm>
            <a:off x="4419600" y="3209759"/>
            <a:ext cx="4267200" cy="2893252"/>
            <a:chOff x="0" y="0"/>
            <a:chExt cx="4267200" cy="2893250"/>
          </a:xfrm>
        </p:grpSpPr>
        <p:pic>
          <p:nvPicPr>
            <p:cNvPr id="145" name="by-nc.eu.png" descr="by-nc.eu.png"/>
            <p:cNvPicPr>
              <a:picLocks noChangeAspect="1"/>
            </p:cNvPicPr>
            <p:nvPr/>
          </p:nvPicPr>
          <p:blipFill>
            <a:blip r:embed="rId4">
              <a:extLst/>
            </a:blip>
            <a:stretch>
              <a:fillRect/>
            </a:stretch>
          </p:blipFill>
          <p:spPr>
            <a:xfrm>
              <a:off x="50800" y="0"/>
              <a:ext cx="2959100" cy="1035318"/>
            </a:xfrm>
            <a:prstGeom prst="rect">
              <a:avLst/>
            </a:prstGeom>
            <a:ln w="12700" cap="flat">
              <a:noFill/>
              <a:miter lim="400000"/>
            </a:ln>
            <a:effectLst/>
          </p:spPr>
        </p:pic>
        <p:sp>
          <p:nvSpPr>
            <p:cNvPr id="146" name="Except where otherwise noted, this content is licensed under a Creative Commons Attribution-NonCommercial 3.0 License.…"/>
            <p:cNvSpPr/>
            <p:nvPr/>
          </p:nvSpPr>
          <p:spPr>
            <a:xfrm>
              <a:off x="0" y="1202830"/>
              <a:ext cx="4267200" cy="1690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lnSpc>
                  <a:spcPct val="120000"/>
                </a:lnSpc>
                <a:defRPr sz="1600">
                  <a:latin typeface="Helvetica Neue"/>
                  <a:ea typeface="Helvetica Neue"/>
                  <a:cs typeface="Helvetica Neue"/>
                  <a:sym typeface="Helvetica Neue"/>
                </a:defRPr>
              </a:pPr>
              <a:r>
                <a:t>Except where otherwise noted, this content is licensed under a </a:t>
              </a:r>
              <a:r>
                <a:rPr>
                  <a:hlinkClick r:id="rId5"/>
                </a:rPr>
                <a:t>Creative Commons Attribution-NonCommercial 3.0 License</a:t>
              </a:r>
              <a:r>
                <a:t>. </a:t>
              </a:r>
            </a:p>
            <a:p>
              <a:pPr algn="l">
                <a:lnSpc>
                  <a:spcPct val="120000"/>
                </a:lnSpc>
                <a:defRPr sz="1600">
                  <a:latin typeface="Helvetica Neue"/>
                  <a:ea typeface="Helvetica Neue"/>
                  <a:cs typeface="Helvetica Neue"/>
                  <a:sym typeface="Helvetica Neue"/>
                </a:defRPr>
              </a:pPr>
              <a:endParaRPr/>
            </a:p>
            <a:p>
              <a:pPr algn="l">
                <a:lnSpc>
                  <a:spcPct val="120000"/>
                </a:lnSpc>
                <a:defRPr sz="1600">
                  <a:latin typeface="Helvetica Neue"/>
                  <a:ea typeface="Helvetica Neue"/>
                  <a:cs typeface="Helvetica Neue"/>
                  <a:sym typeface="Helvetica Neue"/>
                </a:defRPr>
              </a:pPr>
              <a:r>
                <a:t>For more information, please see </a:t>
              </a:r>
              <a:r>
                <a:rPr>
                  <a:hlinkClick r:id="rId5"/>
                </a:rPr>
                <a:t>http://creativecommons.org/licenses/by-nc/3.0/</a:t>
              </a:r>
            </a:p>
          </p:txBody>
        </p:sp>
      </p:grpSp>
      <p:sp>
        <p:nvSpPr>
          <p:cNvPr id="148" name="Slide Number"/>
          <p:cNvSpPr>
            <a:spLocks noGrp="1"/>
          </p:cNvSpPr>
          <p:nvPr>
            <p:ph type="sldNum" sz="quarter" idx="2"/>
          </p:nvPr>
        </p:nvSpPr>
        <p:spPr>
          <a:xfrm>
            <a:off x="6324600" y="9258300"/>
            <a:ext cx="342900" cy="368300"/>
          </a:xfrm>
          <a:prstGeom prst="rect">
            <a:avLst/>
          </a:prstGeom>
        </p:spPr>
        <p:txBody>
          <a:bodyPr/>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Diamond"/>
          <p:cNvSpPr/>
          <p:nvPr/>
        </p:nvSpPr>
        <p:spPr>
          <a:xfrm>
            <a:off x="571500" y="4864100"/>
            <a:ext cx="5334476" cy="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a:spLocks noGrp="1"/>
          </p:cNvSpPr>
          <p:nvPr>
            <p:ph type="title"/>
          </p:nvPr>
        </p:nvSpPr>
        <p:spPr>
          <a:prstGeom prst="rect">
            <a:avLst/>
          </a:prstGeom>
        </p:spPr>
        <p:txBody>
          <a:bodyPr/>
          <a:lstStyle/>
          <a:p>
            <a:r>
              <a:t>Title Text</a:t>
            </a:r>
          </a:p>
        </p:txBody>
      </p:sp>
      <p:sp>
        <p:nvSpPr>
          <p:cNvPr id="5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Rectangle"/>
          <p:cNvSpPr/>
          <p:nvPr/>
        </p:nvSpPr>
        <p:spPr>
          <a:xfrm>
            <a:off x="571500" y="1968500"/>
            <a:ext cx="5073394" cy="133"/>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a:spLocks noGrp="1"/>
          </p:cNvSpPr>
          <p:nvPr>
            <p:ph type="body" sz="half" idx="1"/>
          </p:nvPr>
        </p:nvSpPr>
        <p:spPr>
          <a:xfrm>
            <a:off x="571500" y="2222500"/>
            <a:ext cx="5080000" cy="6667500"/>
          </a:xfrm>
          <a:prstGeom prst="rect">
            <a:avLst/>
          </a:prstGeom>
        </p:spPr>
        <p:txBody>
          <a:bodyPr/>
          <a:lstStyle>
            <a:lvl1pPr marL="330200" indent="-330200">
              <a:spcBef>
                <a:spcPts val="3000"/>
              </a:spcBef>
              <a:buFontTx/>
              <a:defRPr sz="2600">
                <a:latin typeface="Helvetica Neue"/>
                <a:ea typeface="Helvetica Neue"/>
                <a:cs typeface="Helvetica Neue"/>
                <a:sym typeface="Helvetica Neue"/>
              </a:defRPr>
            </a:lvl1pPr>
            <a:lvl2pPr marL="660400" indent="-330200">
              <a:spcBef>
                <a:spcPts val="3000"/>
              </a:spcBef>
              <a:buFontTx/>
              <a:defRPr sz="2600">
                <a:latin typeface="Helvetica Neue"/>
                <a:ea typeface="Helvetica Neue"/>
                <a:cs typeface="Helvetica Neue"/>
                <a:sym typeface="Helvetica Neue"/>
              </a:defRPr>
            </a:lvl2pPr>
            <a:lvl3pPr marL="990600" indent="-330200">
              <a:spcBef>
                <a:spcPts val="3000"/>
              </a:spcBef>
              <a:buFontTx/>
              <a:defRPr sz="2600">
                <a:latin typeface="Helvetica Neue"/>
                <a:ea typeface="Helvetica Neue"/>
                <a:cs typeface="Helvetica Neue"/>
                <a:sym typeface="Helvetica Neue"/>
              </a:defRPr>
            </a:lvl3pPr>
            <a:lvl4pPr marL="1320800" indent="-330200">
              <a:spcBef>
                <a:spcPts val="3000"/>
              </a:spcBef>
              <a:buFontTx/>
              <a:defRPr sz="2600">
                <a:latin typeface="Helvetica Neue"/>
                <a:ea typeface="Helvetica Neue"/>
                <a:cs typeface="Helvetica Neue"/>
                <a:sym typeface="Helvetica Neue"/>
              </a:defRPr>
            </a:lvl4pPr>
            <a:lvl5pPr marL="1651000" indent="-330200">
              <a:spcBef>
                <a:spcPts val="3000"/>
              </a:spcBef>
              <a:buFontTx/>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Rectangle"/>
          <p:cNvSpPr/>
          <p:nvPr/>
        </p:nvSpPr>
        <p:spPr>
          <a:xfrm>
            <a:off x="9055098" y="508000"/>
            <a:ext cx="128" cy="7975631"/>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9" name="Diamond"/>
          <p:cNvSpPr/>
          <p:nvPr/>
        </p:nvSpPr>
        <p:spPr>
          <a:xfrm>
            <a:off x="9055096" y="4464050"/>
            <a:ext cx="3448503" cy="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0" name="Image"/>
          <p:cNvSpPr>
            <a:spLocks noGrp="1"/>
          </p:cNvSpPr>
          <p:nvPr>
            <p:ph type="pic" idx="13"/>
          </p:nvPr>
        </p:nvSpPr>
        <p:spPr>
          <a:xfrm>
            <a:off x="520700" y="508000"/>
            <a:ext cx="8369300" cy="79756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4622800"/>
            <a:ext cx="3276600" cy="3860800"/>
          </a:xfrm>
          <a:prstGeom prst="rect">
            <a:avLst/>
          </a:prstGeom>
        </p:spPr>
        <p:txBody>
          <a:bodyPr lIns="91439" tIns="45719" rIns="91439" bIns="45719">
            <a:noAutofit/>
          </a:bodyPr>
          <a:lstStyle/>
          <a:p>
            <a:endParaRPr/>
          </a:p>
        </p:txBody>
      </p:sp>
      <p:sp>
        <p:nvSpPr>
          <p:cNvPr id="92" name="Image"/>
          <p:cNvSpPr>
            <a:spLocks noGrp="1"/>
          </p:cNvSpPr>
          <p:nvPr>
            <p:ph type="pic" sz="quarter" idx="15"/>
          </p:nvPr>
        </p:nvSpPr>
        <p:spPr>
          <a:xfrm>
            <a:off x="9220200" y="508000"/>
            <a:ext cx="3276600" cy="3797300"/>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Johnny Appleseed"/>
          <p:cNvSpPr>
            <a:spLocks noGrp="1"/>
          </p:cNvSpPr>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a:spLocks noGrp="1"/>
          </p:cNvSpPr>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r>
              <a:t>“Type a quote here.”</a:t>
            </a: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571500" y="1968500"/>
            <a:ext cx="11868106" cy="129"/>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a:bodyPr>
          <a:lstStyle/>
          <a:p>
            <a:r>
              <a:t>Title Text</a:t>
            </a:r>
          </a:p>
        </p:txBody>
      </p:sp>
      <p:sp>
        <p:nvSpPr>
          <p:cNvPr id="4" name="Body Level One…"/>
          <p:cNvSpPr>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62" r:id="rId10"/>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9.xml"/><Relationship Id="rId5" Type="http://schemas.openxmlformats.org/officeDocument/2006/relationships/image" Target="../media/image4.png"/><Relationship Id="rId6" Type="http://schemas.openxmlformats.org/officeDocument/2006/relationships/hyperlink" Target="mailto:sdrohan@wit.ie" TargetMode="External"/><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0.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1.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2.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3.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4.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5.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1.xml"/><Relationship Id="rId5" Type="http://schemas.openxmlformats.org/officeDocument/2006/relationships/hyperlink" Target="http://kotlinlang.org/docs/reference/basic-syntax.html" TargetMode="External"/><Relationship Id="rId6" Type="http://schemas.openxmlformats.org/officeDocument/2006/relationships/hyperlink" Target="http://petersommerhoff.com/dev/kotlin/kotlin-for-java-devs/" TargetMode="External"/><Relationship Id="rId7" Type="http://schemas.openxmlformats.org/officeDocument/2006/relationships/image" Target="../media/image6.png"/><Relationship Id="rId8"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6.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7.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8.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19.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3.xml"/><Relationship Id="rId5" Type="http://schemas.openxmlformats.org/officeDocument/2006/relationships/image" Target="../media/image22.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3.xml"/><Relationship Id="rId5" Type="http://schemas.openxmlformats.org/officeDocument/2006/relationships/image" Target="../media/image22.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3.xml"/><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5.xml"/><Relationship Id="rId5" Type="http://schemas.openxmlformats.org/officeDocument/2006/relationships/image" Target="../media/image6.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3.xml"/><Relationship Id="rId5" Type="http://schemas.openxmlformats.org/officeDocument/2006/relationships/image" Target="../media/image24.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slideLayout" Target="../slideLayouts/slideLayout3.xml"/><Relationship Id="rId5" Type="http://schemas.openxmlformats.org/officeDocument/2006/relationships/notesSlide" Target="../notesSlides/notesSlide1.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slideLayout" Target="../slideLayouts/slideLayout3.xml"/><Relationship Id="rId5" Type="http://schemas.openxmlformats.org/officeDocument/2006/relationships/notesSlide" Target="../notesSlides/notesSlide2.xml"/><Relationship Id="rId6" Type="http://schemas.openxmlformats.org/officeDocument/2006/relationships/image" Target="../media/image25.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slideLayout" Target="../slideLayouts/slideLayout3.xml"/><Relationship Id="rId5" Type="http://schemas.openxmlformats.org/officeDocument/2006/relationships/image" Target="../media/image26.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slideLayout" Target="../slideLayouts/slideLayout3.xml"/><Relationship Id="rId5" Type="http://schemas.openxmlformats.org/officeDocument/2006/relationships/image" Target="../media/image27.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slideLayout" Target="../slideLayouts/slideLayout3.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hyperlink" Target="http://kotlinlang.org/docs/reference/ranges.html" TargetMode="External"/><Relationship Id="rId9"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microsoft.com/office/2007/relationships/media" Target="../media/media6.mp4"/><Relationship Id="rId4" Type="http://schemas.openxmlformats.org/officeDocument/2006/relationships/slideLayout" Target="../slideLayouts/slideLayout3.xml"/><Relationship Id="rId5" Type="http://schemas.openxmlformats.org/officeDocument/2006/relationships/image" Target="../media/image31.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microsoft.com/office/2007/relationships/media" Target="../media/media6.mp4"/><Relationship Id="rId4" Type="http://schemas.openxmlformats.org/officeDocument/2006/relationships/slideLayout" Target="../slideLayouts/slideLayout3.xml"/><Relationship Id="rId5" Type="http://schemas.openxmlformats.org/officeDocument/2006/relationships/image" Target="../media/image32.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microsoft.com/office/2007/relationships/media" Target="../media/media6.mp4"/><Relationship Id="rId4" Type="http://schemas.openxmlformats.org/officeDocument/2006/relationships/slideLayout" Target="../slideLayouts/slideLayout3.xml"/><Relationship Id="rId5" Type="http://schemas.openxmlformats.org/officeDocument/2006/relationships/image" Target="../media/image33.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microsoft.com/office/2007/relationships/media" Target="../media/media6.mp4"/><Relationship Id="rId4" Type="http://schemas.openxmlformats.org/officeDocument/2006/relationships/slideLayout" Target="../slideLayouts/slideLayout3.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39.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microsoft.com/office/2007/relationships/media" Target="../media/media6.mp4"/><Relationship Id="rId4" Type="http://schemas.openxmlformats.org/officeDocument/2006/relationships/slideLayout" Target="../slideLayouts/slideLayout3.xm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3.xml"/><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1.xml"/></Relationships>
</file>

<file path=ppt/slides/_rels/slide42.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3.xml"/><Relationship Id="rId5" Type="http://schemas.openxmlformats.org/officeDocument/2006/relationships/image" Target="../media/image40.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3.xml"/><Relationship Id="rId5" Type="http://schemas.openxmlformats.org/officeDocument/2006/relationships/image" Target="../media/image41.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3.xml"/></Relationships>
</file>

<file path=ppt/slides/_rels/slide44.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3.xml"/><Relationship Id="rId5" Type="http://schemas.openxmlformats.org/officeDocument/2006/relationships/hyperlink" Target="https://stackoverflow.com/questions/1552301/immutability-of-strings-in-java" TargetMode="External"/><Relationship Id="rId6" Type="http://schemas.openxmlformats.org/officeDocument/2006/relationships/image" Target="../media/image42.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5.xml"/></Relationships>
</file>

<file path=ppt/slides/_rels/slide46.xml.rels><?xml version="1.0" encoding="UTF-8" standalone="yes"?>
<Relationships xmlns="http://schemas.openxmlformats.org/package/2006/relationships"><Relationship Id="rId3" Type="http://schemas.microsoft.com/office/2007/relationships/media" Target="../media/media7.mp4"/><Relationship Id="rId4" Type="http://schemas.openxmlformats.org/officeDocument/2006/relationships/slideLayout" Target="../slideLayouts/slideLayout3.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6.xml"/></Relationships>
</file>

<file path=ppt/slides/_rels/slide47.xml.rels><?xml version="1.0" encoding="UTF-8" standalone="yes"?>
<Relationships xmlns="http://schemas.openxmlformats.org/package/2006/relationships"><Relationship Id="rId3" Type="http://schemas.microsoft.com/office/2007/relationships/media" Target="../media/media8.mp4"/><Relationship Id="rId4" Type="http://schemas.openxmlformats.org/officeDocument/2006/relationships/slideLayout" Target="../slideLayouts/slideLayout3.xml"/><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7.xml"/></Relationships>
</file>

<file path=ppt/slides/_rels/slide48.xml.rels><?xml version="1.0" encoding="UTF-8" standalone="yes"?>
<Relationships xmlns="http://schemas.openxmlformats.org/package/2006/relationships"><Relationship Id="rId3" Type="http://schemas.microsoft.com/office/2007/relationships/media" Target="../media/media8.mp4"/><Relationship Id="rId4" Type="http://schemas.openxmlformats.org/officeDocument/2006/relationships/slideLayout" Target="../slideLayouts/slideLayout3.xml"/><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8.xml"/></Relationships>
</file>

<file path=ppt/slides/_rels/slide49.xml.rels><?xml version="1.0" encoding="UTF-8" standalone="yes"?>
<Relationships xmlns="http://schemas.openxmlformats.org/package/2006/relationships"><Relationship Id="rId3" Type="http://schemas.microsoft.com/office/2007/relationships/media" Target="../media/media8.mp4"/><Relationship Id="rId4" Type="http://schemas.openxmlformats.org/officeDocument/2006/relationships/slideLayout" Target="../slideLayouts/slideLayout3.xml"/><Relationship Id="rId5" Type="http://schemas.openxmlformats.org/officeDocument/2006/relationships/image" Target="../media/image46.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3.xml"/><Relationship Id="rId5" Type="http://schemas.openxmlformats.org/officeDocument/2006/relationships/image" Target="../media/image7.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microsoft.com/office/2007/relationships/media" Target="../media/media9.mp4"/><Relationship Id="rId4" Type="http://schemas.openxmlformats.org/officeDocument/2006/relationships/slideLayout" Target="../slideLayouts/slideLayout3.xml"/><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0.xml"/></Relationships>
</file>

<file path=ppt/slides/_rels/slide51.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49.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1.xml"/></Relationships>
</file>

<file path=ppt/slides/_rels/slide52.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0.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2.xml"/></Relationships>
</file>

<file path=ppt/slides/_rels/slide53.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3.xml"/></Relationships>
</file>

<file path=ppt/slides/_rels/slide54.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4.xml"/></Relationships>
</file>

<file path=ppt/slides/_rels/slide55.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5.xml"/></Relationships>
</file>

<file path=ppt/slides/_rels/slide56.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6.xml"/></Relationships>
</file>

<file path=ppt/slides/_rels/slide57.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5.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7.xml"/></Relationships>
</file>

<file path=ppt/slides/_rels/slide58.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6.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8.xml"/></Relationships>
</file>

<file path=ppt/slides/_rels/slide59.xml.rels><?xml version="1.0" encoding="UTF-8" standalone="yes"?>
<Relationships xmlns="http://schemas.openxmlformats.org/package/2006/relationships"><Relationship Id="rId3" Type="http://schemas.microsoft.com/office/2007/relationships/media" Target="../media/media10.mp4"/><Relationship Id="rId4" Type="http://schemas.openxmlformats.org/officeDocument/2006/relationships/slideLayout" Target="../slideLayouts/slideLayout3.xml"/><Relationship Id="rId5" Type="http://schemas.openxmlformats.org/officeDocument/2006/relationships/image" Target="../media/image57.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59.xml"/></Relationships>
</file>

<file path=ppt/slides/_rels/slide6.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3.xml"/><Relationship Id="rId5" Type="http://schemas.openxmlformats.org/officeDocument/2006/relationships/image" Target="../media/image8.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microsoft.com/office/2007/relationships/media" Target="../media/media11.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0.xml"/></Relationships>
</file>

<file path=ppt/slides/_rels/slide61.xml.rels><?xml version="1.0" encoding="UTF-8" standalone="yes"?>
<Relationships xmlns="http://schemas.openxmlformats.org/package/2006/relationships"><Relationship Id="rId3" Type="http://schemas.microsoft.com/office/2007/relationships/media" Target="../media/media11.mp4"/><Relationship Id="rId4" Type="http://schemas.openxmlformats.org/officeDocument/2006/relationships/slideLayout" Target="../slideLayouts/slideLayout3.xml"/><Relationship Id="rId5" Type="http://schemas.openxmlformats.org/officeDocument/2006/relationships/image" Target="../media/image5.png"/><Relationship Id="rId7" Type="http://schemas.microsoft.com/office/2011/relationships/inkAction" Target="../ink/inkAction44.xml"/><Relationship Id="rId8" Type="http://schemas.openxmlformats.org/officeDocument/2006/relationships/tags" Target="../tags/tag105.xml"/><Relationship Id="rId9" Type="http://schemas.openxmlformats.org/officeDocument/2006/relationships/image" Target="../media/image58.png"/><Relationship Id="rId1" Type="http://schemas.openxmlformats.org/officeDocument/2006/relationships/video" Target="NULL" TargetMode="External"/><Relationship Id="rId2" Type="http://schemas.openxmlformats.org/officeDocument/2006/relationships/tags" Target="../tags/tag61.xml"/></Relationships>
</file>

<file path=ppt/slides/_rels/slide62.xml.rels><?xml version="1.0" encoding="UTF-8" standalone="yes"?>
<Relationships xmlns="http://schemas.openxmlformats.org/package/2006/relationships"><Relationship Id="rId3" Type="http://schemas.microsoft.com/office/2007/relationships/media" Target="../media/media11.mp4"/><Relationship Id="rId4" Type="http://schemas.openxmlformats.org/officeDocument/2006/relationships/slideLayout" Target="../slideLayouts/slideLayout3.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2.xml"/></Relationships>
</file>

<file path=ppt/slides/_rels/slide63.xml.rels><?xml version="1.0" encoding="UTF-8" standalone="yes"?>
<Relationships xmlns="http://schemas.openxmlformats.org/package/2006/relationships"><Relationship Id="rId3" Type="http://schemas.microsoft.com/office/2007/relationships/media" Target="../media/media11.mp4"/><Relationship Id="rId4" Type="http://schemas.openxmlformats.org/officeDocument/2006/relationships/slideLayout" Target="../slideLayouts/slideLayout3.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3.xml"/></Relationships>
</file>

<file path=ppt/slides/_rels/slide64.xml.rels><?xml version="1.0" encoding="UTF-8" standalone="yes"?>
<Relationships xmlns="http://schemas.openxmlformats.org/package/2006/relationships"><Relationship Id="rId3" Type="http://schemas.microsoft.com/office/2007/relationships/media" Target="../media/media12.mp4"/><Relationship Id="rId4" Type="http://schemas.openxmlformats.org/officeDocument/2006/relationships/slideLayout" Target="../slideLayouts/slideLayout3.xml"/><Relationship Id="rId5" Type="http://schemas.openxmlformats.org/officeDocument/2006/relationships/notesSlide" Target="../notesSlides/notesSlide5.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4.xml"/></Relationships>
</file>

<file path=ppt/slides/_rels/slide65.xml.rels><?xml version="1.0" encoding="UTF-8" standalone="yes"?>
<Relationships xmlns="http://schemas.openxmlformats.org/package/2006/relationships"><Relationship Id="rId3" Type="http://schemas.microsoft.com/office/2007/relationships/media" Target="../media/media12.mp4"/><Relationship Id="rId4" Type="http://schemas.openxmlformats.org/officeDocument/2006/relationships/slideLayout" Target="../slideLayouts/slideLayout3.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5.xml"/></Relationships>
</file>

<file path=ppt/slides/_rels/slide66.xml.rels><?xml version="1.0" encoding="UTF-8" standalone="yes"?>
<Relationships xmlns="http://schemas.openxmlformats.org/package/2006/relationships"><Relationship Id="rId3" Type="http://schemas.microsoft.com/office/2007/relationships/media" Target="../media/media12.mp4"/><Relationship Id="rId4" Type="http://schemas.openxmlformats.org/officeDocument/2006/relationships/slideLayout" Target="../slideLayouts/slideLayout3.xml"/><Relationship Id="rId5" Type="http://schemas.openxmlformats.org/officeDocument/2006/relationships/notesSlide" Target="../notesSlides/notesSlide7.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6.xml"/></Relationships>
</file>

<file path=ppt/slides/_rels/slide67.xml.rels><?xml version="1.0" encoding="UTF-8" standalone="yes"?>
<Relationships xmlns="http://schemas.openxmlformats.org/package/2006/relationships"><Relationship Id="rId3" Type="http://schemas.microsoft.com/office/2007/relationships/media" Target="../media/media13.mp4"/><Relationship Id="rId4" Type="http://schemas.openxmlformats.org/officeDocument/2006/relationships/slideLayout" Target="../slideLayouts/slideLayout3.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7.xml"/></Relationships>
</file>

<file path=ppt/slides/_rels/slide68.xml.rels><?xml version="1.0" encoding="UTF-8" standalone="yes"?>
<Relationships xmlns="http://schemas.openxmlformats.org/package/2006/relationships"><Relationship Id="rId3" Type="http://schemas.microsoft.com/office/2007/relationships/media" Target="../media/media13.mp4"/><Relationship Id="rId4" Type="http://schemas.openxmlformats.org/officeDocument/2006/relationships/slideLayout" Target="../slideLayouts/slideLayout3.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8.xml"/></Relationships>
</file>

<file path=ppt/slides/_rels/slide69.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3.xml"/><Relationship Id="rId5" Type="http://schemas.openxmlformats.org/officeDocument/2006/relationships/image" Target="../media/image59.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slideLayout" Target="../slideLayouts/slideLayout3.xml"/><Relationship Id="rId5" Type="http://schemas.openxmlformats.org/officeDocument/2006/relationships/image" Target="../media/image8.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xml"/></Relationships>
</file>

<file path=ppt/slides/_rels/slide70.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1.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0.xml"/></Relationships>
</file>

<file path=ppt/slides/_rels/slide71.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3.xml"/><Relationship Id="rId5" Type="http://schemas.openxmlformats.org/officeDocument/2006/relationships/image" Target="../media/image60.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1.xml"/></Relationships>
</file>

<file path=ppt/slides/_rels/slide72.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3.xml"/><Relationship Id="rId5" Type="http://schemas.openxmlformats.org/officeDocument/2006/relationships/image" Target="../media/image61.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2.xml"/></Relationships>
</file>

<file path=ppt/slides/_rels/slide73.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3.xml"/><Relationship Id="rId5" Type="http://schemas.openxmlformats.org/officeDocument/2006/relationships/hyperlink" Target="http://kotlinlang.org/docs/reference/kotlin-doc.html" TargetMode="External"/><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3.xml"/></Relationships>
</file>

<file path=ppt/slides/_rels/slide74.xml.rels><?xml version="1.0" encoding="UTF-8" standalone="yes"?>
<Relationships xmlns="http://schemas.openxmlformats.org/package/2006/relationships"><Relationship Id="rId3" Type="http://schemas.microsoft.com/office/2007/relationships/media" Target="../media/media14.mp4"/><Relationship Id="rId4" Type="http://schemas.openxmlformats.org/officeDocument/2006/relationships/slideLayout" Target="../slideLayouts/slideLayout10.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slideLayout" Target="../slideLayouts/slideLayout3.xml"/><Relationship Id="rId5" Type="http://schemas.openxmlformats.org/officeDocument/2006/relationships/image" Target="../media/image9.png"/><Relationship Id="rId6" Type="http://schemas.openxmlformats.org/officeDocument/2006/relationships/image" Target="../media/image5.png"/><Relationship Id="rId1" Type="http://schemas.openxmlformats.org/officeDocument/2006/relationships/video" Target="NULL" TargetMode="External"/><Relationship Id="rId2"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12975"/>
            <a:ext cx="11430000" cy="1689100"/>
          </a:xfrm>
        </p:spPr>
        <p:txBody>
          <a:bodyPr>
            <a:normAutofit/>
          </a:bodyPr>
          <a:lstStyle/>
          <a:p>
            <a:pPr algn="l">
              <a:defRPr/>
            </a:pPr>
            <a:r>
              <a:rPr lang="en-IE" sz="5689" dirty="0"/>
              <a:t>    </a:t>
            </a:r>
            <a:r>
              <a:rPr lang="en-IE" sz="5689" dirty="0" err="1"/>
              <a:t>Kotlin</a:t>
            </a:r>
            <a:r>
              <a:rPr lang="en-IE" sz="5689" dirty="0"/>
              <a:t> Syntax</a:t>
            </a:r>
            <a:endParaRPr lang="en-IE" sz="5689" dirty="0">
              <a:solidFill>
                <a:schemeClr val="bg1">
                  <a:lumMod val="50000"/>
                </a:schemeClr>
              </a:solidFill>
            </a:endParaRPr>
          </a:p>
        </p:txBody>
      </p:sp>
      <p:sp>
        <p:nvSpPr>
          <p:cNvPr id="3" name="Subtitle 2"/>
          <p:cNvSpPr>
            <a:spLocks noGrp="1"/>
          </p:cNvSpPr>
          <p:nvPr>
            <p:ph type="subTitle" idx="4294967295"/>
          </p:nvPr>
        </p:nvSpPr>
        <p:spPr>
          <a:xfrm>
            <a:off x="0" y="4746625"/>
            <a:ext cx="2735263" cy="1281113"/>
          </a:xfrm>
        </p:spPr>
        <p:txBody>
          <a:bodyPr>
            <a:noAutofit/>
          </a:bodyPr>
          <a:lstStyle/>
          <a:p>
            <a:pPr marL="0" indent="0" algn="r">
              <a:lnSpc>
                <a:spcPct val="110000"/>
              </a:lnSpc>
              <a:spcBef>
                <a:spcPts val="0"/>
              </a:spcBef>
              <a:buNone/>
              <a:defRPr/>
            </a:pPr>
            <a:r>
              <a:rPr lang="en-IE" dirty="0">
                <a:solidFill>
                  <a:schemeClr val="bg1">
                    <a:lumMod val="50000"/>
                  </a:schemeClr>
                </a:solidFill>
              </a:rPr>
              <a:t>Produced </a:t>
            </a:r>
          </a:p>
          <a:p>
            <a:pPr marL="0" indent="0" algn="r">
              <a:lnSpc>
                <a:spcPct val="110000"/>
              </a:lnSpc>
              <a:spcBef>
                <a:spcPts val="0"/>
              </a:spcBef>
              <a:buNone/>
              <a:defRPr/>
            </a:pPr>
            <a:r>
              <a:rPr lang="en-IE" dirty="0">
                <a:solidFill>
                  <a:schemeClr val="bg1">
                    <a:lumMod val="50000"/>
                  </a:schemeClr>
                </a:solidFill>
              </a:rPr>
              <a:t>by:</a:t>
            </a:r>
          </a:p>
        </p:txBody>
      </p:sp>
      <p:pic>
        <p:nvPicPr>
          <p:cNvPr id="512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565" y="8128001"/>
            <a:ext cx="5364480" cy="120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841068" y="8367325"/>
            <a:ext cx="6048587" cy="831760"/>
          </a:xfrm>
          <a:prstGeom prst="rect">
            <a:avLst/>
          </a:prstGeom>
          <a:noFill/>
        </p:spPr>
        <p:txBody>
          <a:bodyPr lIns="130041" tIns="65021" rIns="130041" bIns="65021">
            <a:spAutoFit/>
          </a:bodyPr>
          <a:lstStyle/>
          <a:p>
            <a:pPr>
              <a:defRPr/>
            </a:pPr>
            <a:r>
              <a:rPr lang="en-IE" sz="2276" dirty="0">
                <a:solidFill>
                  <a:schemeClr val="tx2">
                    <a:lumMod val="75000"/>
                  </a:schemeClr>
                </a:solidFill>
              </a:rPr>
              <a:t>Department of Computing and Mathematics</a:t>
            </a:r>
          </a:p>
          <a:p>
            <a:pPr>
              <a:defRPr/>
            </a:pPr>
            <a:r>
              <a:rPr lang="en-IE" sz="2276" dirty="0">
                <a:solidFill>
                  <a:schemeClr val="tx2">
                    <a:lumMod val="75000"/>
                  </a:schemeClr>
                </a:solidFill>
              </a:rPr>
              <a:t>http://www.wit.ie/</a:t>
            </a:r>
          </a:p>
        </p:txBody>
      </p:sp>
      <p:cxnSp>
        <p:nvCxnSpPr>
          <p:cNvPr id="7" name="Straight Connector 6"/>
          <p:cNvCxnSpPr/>
          <p:nvPr/>
        </p:nvCxnSpPr>
        <p:spPr>
          <a:xfrm>
            <a:off x="669753" y="3866445"/>
            <a:ext cx="11665296"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5127" name="Shape 240"/>
          <p:cNvSpPr txBox="1">
            <a:spLocks/>
          </p:cNvSpPr>
          <p:nvPr/>
        </p:nvSpPr>
        <p:spPr bwMode="auto">
          <a:xfrm>
            <a:off x="3460513" y="4745849"/>
            <a:ext cx="8351521" cy="198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lstStyle>
            <a:lvl1pPr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1pPr>
            <a:lvl2pPr marL="711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2pPr>
            <a:lvl3pPr marL="1155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3pPr>
            <a:lvl4pPr marL="1600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4pPr>
            <a:lvl5pPr marL="2044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5pPr>
            <a:lvl6pPr marL="25019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6pPr>
            <a:lvl7pPr marL="29591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7pPr>
            <a:lvl8pPr marL="34163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8pPr>
            <a:lvl9pPr marL="38735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9pPr>
          </a:lstStyle>
          <a:p>
            <a:pPr hangingPunct="1">
              <a:lnSpc>
                <a:spcPct val="150000"/>
              </a:lnSpc>
              <a:spcBef>
                <a:spcPct val="0"/>
              </a:spcBef>
              <a:buFontTx/>
              <a:buNone/>
            </a:pPr>
            <a:r>
              <a:rPr lang="en-IE" altLang="en-US" sz="3556" dirty="0" err="1">
                <a:sym typeface="Helvetica Neue" charset="0"/>
              </a:rPr>
              <a:t>Dr.</a:t>
            </a:r>
            <a:r>
              <a:rPr lang="en-IE" altLang="en-US" sz="3556" dirty="0">
                <a:sym typeface="Helvetica Neue" charset="0"/>
              </a:rPr>
              <a:t> </a:t>
            </a:r>
            <a:r>
              <a:rPr lang="en-IE" altLang="en-US" sz="3556" dirty="0" err="1">
                <a:sym typeface="Helvetica Neue" charset="0"/>
              </a:rPr>
              <a:t>Siobhán</a:t>
            </a:r>
            <a:r>
              <a:rPr lang="en-IE" altLang="en-US" sz="3556" dirty="0">
                <a:sym typeface="Helvetica Neue" charset="0"/>
              </a:rPr>
              <a:t> Drohan (</a:t>
            </a:r>
            <a:r>
              <a:rPr lang="en-IE" altLang="en-US" sz="3556" dirty="0">
                <a:sym typeface="Helvetica Neue" charset="0"/>
                <a:hlinkClick r:id="rId6"/>
              </a:rPr>
              <a:t>sdrohan@wit.ie</a:t>
            </a:r>
            <a:r>
              <a:rPr lang="en-IE" altLang="en-US" sz="3556" dirty="0">
                <a:sym typeface="Helvetica Neue" charset="0"/>
              </a:rPr>
              <a:t>)</a:t>
            </a:r>
          </a:p>
        </p:txBody>
      </p:sp>
      <p:pic>
        <p:nvPicPr>
          <p:cNvPr id="4" name="tmp298E">
            <a:hlinkClick r:id="" action="ppaction://media"/>
            <a:extLst>
              <a:ext uri="{FF2B5EF4-FFF2-40B4-BE49-F238E27FC236}">
                <a16:creationId xmlns:a16="http://schemas.microsoft.com/office/drawing/2014/main" xmlns="" id="{7115B4BF-FC42-47AA-9B5B-A051CEC867C0}"/>
              </a:ext>
            </a:extLst>
          </p:cNvPr>
          <p:cNvPicPr>
            <a:picLocks noChangeAspect="1"/>
          </p:cNvPicPr>
          <p:nvPr>
            <a:videoFile r:link="rId1"/>
            <p:custDataLst>
              <p:tags r:id="rId2"/>
            </p:custDataLst>
            <p:extLst>
              <p:ext uri="{DAA4B4D4-6D71-4841-9C94-3DE7FCFB9230}">
                <p14:media xmlns:p14="http://schemas.microsoft.com/office/powerpoint/2010/main" r:embed="rId3">
                  <p14:trim end="115926.6099"/>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821029707"/>
      </p:ext>
    </p:extLst>
  </p:cSld>
  <p:clrMapOvr>
    <a:masterClrMapping/>
  </p:clrMapOvr>
  <p:transition spd="med" advTm="188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3" name="Rectangle 2">
            <a:extLst>
              <a:ext uri="{FF2B5EF4-FFF2-40B4-BE49-F238E27FC236}">
                <a16:creationId xmlns:a16="http://schemas.microsoft.com/office/drawing/2014/main" xmlns="" id="{41C78D4A-4231-4459-A477-7CE389E79E08}"/>
              </a:ext>
            </a:extLst>
          </p:cNvPr>
          <p:cNvSpPr/>
          <p:nvPr/>
        </p:nvSpPr>
        <p:spPr>
          <a:xfrm>
            <a:off x="117092" y="2444208"/>
            <a:ext cx="12796023" cy="3477875"/>
          </a:xfrm>
          <a:prstGeom prst="rect">
            <a:avLst/>
          </a:prstGeom>
          <a:ln>
            <a:solidFill>
              <a:schemeClr val="tx1"/>
            </a:solidFill>
          </a:ln>
        </p:spPr>
        <p:txBody>
          <a:bodyPr wrap="square">
            <a:spAutoFit/>
          </a:bodyPr>
          <a:lstStyle/>
          <a:p>
            <a:endParaRPr lang="en-IE" sz="2000" dirty="0">
              <a:latin typeface="Courier New" panose="02070309020205020404" pitchFamily="49" charset="0"/>
            </a:endParaRP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oneMillion</a:t>
            </a:r>
            <a:r>
              <a:rPr lang="en-IE" sz="2000" b="1" i="1" dirty="0">
                <a:latin typeface="Courier New" panose="02070309020205020404" pitchFamily="49" charset="0"/>
              </a:rPr>
              <a:t> = 1_000_000</a:t>
            </a: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threeThousand</a:t>
            </a:r>
            <a:r>
              <a:rPr lang="en-IE" sz="2000" b="1" i="1" dirty="0">
                <a:latin typeface="Courier New" panose="02070309020205020404" pitchFamily="49" charset="0"/>
              </a:rPr>
              <a:t> = 3_000</a:t>
            </a: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creditCardNumber</a:t>
            </a:r>
            <a:r>
              <a:rPr lang="en-IE" sz="2000" b="1" i="1" dirty="0">
                <a:latin typeface="Courier New" panose="02070309020205020404" pitchFamily="49" charset="0"/>
              </a:rPr>
              <a:t> = 1234_4321_5678_8765</a:t>
            </a:r>
          </a:p>
          <a:p>
            <a:pPr algn="l"/>
            <a:endParaRPr lang="en-IE" sz="2000" dirty="0">
              <a:latin typeface="Courier New" panose="02070309020205020404" pitchFamily="49" charset="0"/>
            </a:endParaRPr>
          </a:p>
          <a:p>
            <a:pPr algn="l"/>
            <a:r>
              <a:rPr lang="en-IE" sz="2000" b="1" dirty="0">
                <a:solidFill>
                  <a:srgbClr val="7F0055"/>
                </a:solidFill>
                <a:latin typeface="Courier New" panose="02070309020205020404" pitchFamily="49" charset="0"/>
              </a:rPr>
              <a:t>fun</a:t>
            </a:r>
            <a:r>
              <a:rPr lang="en-IE" sz="2000" b="1" dirty="0">
                <a:latin typeface="Courier New" panose="02070309020205020404" pitchFamily="49" charset="0"/>
              </a:rPr>
              <a:t> main(</a:t>
            </a:r>
            <a:r>
              <a:rPr lang="en-IE" sz="2000" b="1" dirty="0" err="1">
                <a:latin typeface="Courier New" panose="02070309020205020404" pitchFamily="49" charset="0"/>
              </a:rPr>
              <a:t>args</a:t>
            </a:r>
            <a:r>
              <a:rPr lang="en-IE" sz="2000" b="1" dirty="0">
                <a:latin typeface="Courier New" panose="02070309020205020404" pitchFamily="49" charset="0"/>
              </a:rPr>
              <a:t> : Array&lt;String&gt;)</a:t>
            </a:r>
          </a:p>
          <a:p>
            <a:pPr algn="l"/>
            <a:r>
              <a:rPr lang="en-IE" sz="2000"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oneMillion</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oneMillion</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threeThousand</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threeThousand</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creditCardNumber</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creditCardNumber</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a:t>
            </a:r>
          </a:p>
        </p:txBody>
      </p:sp>
      <p:sp>
        <p:nvSpPr>
          <p:cNvPr id="7" name="TextBox 6">
            <a:extLst>
              <a:ext uri="{FF2B5EF4-FFF2-40B4-BE49-F238E27FC236}">
                <a16:creationId xmlns:a16="http://schemas.microsoft.com/office/drawing/2014/main" xmlns="" id="{CFDFCAF7-113B-43A3-A139-611CDBB71E7B}"/>
              </a:ext>
            </a:extLst>
          </p:cNvPr>
          <p:cNvSpPr txBox="1"/>
          <p:nvPr/>
        </p:nvSpPr>
        <p:spPr>
          <a:xfrm>
            <a:off x="526896" y="6025394"/>
            <a:ext cx="4572000" cy="3488134"/>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400" b="0" i="0" u="none" strike="noStrike" cap="none" spc="0" normalizeH="0" baseline="0" dirty="0">
                <a:ln>
                  <a:noFill/>
                </a:ln>
                <a:solidFill>
                  <a:srgbClr val="000000"/>
                </a:solidFill>
                <a:effectLst/>
                <a:uFillTx/>
                <a:latin typeface="+mn-lt"/>
                <a:ea typeface="+mn-ea"/>
                <a:cs typeface="+mn-cs"/>
                <a:sym typeface="Helvetica Neue Light"/>
              </a:rPr>
              <a:t>You can use underscores to make number constants more readable.</a:t>
            </a:r>
          </a:p>
        </p:txBody>
      </p:sp>
      <p:pic>
        <p:nvPicPr>
          <p:cNvPr id="5" name="Picture 4">
            <a:extLst>
              <a:ext uri="{FF2B5EF4-FFF2-40B4-BE49-F238E27FC236}">
                <a16:creationId xmlns:a16="http://schemas.microsoft.com/office/drawing/2014/main" xmlns="" id="{9393CDF8-8BDC-4BBA-935A-0F8EBD1E7820}"/>
              </a:ext>
            </a:extLst>
          </p:cNvPr>
          <p:cNvPicPr>
            <a:picLocks noChangeAspect="1"/>
          </p:cNvPicPr>
          <p:nvPr/>
        </p:nvPicPr>
        <p:blipFill>
          <a:blip r:embed="rId5"/>
          <a:stretch>
            <a:fillRect/>
          </a:stretch>
        </p:blipFill>
        <p:spPr>
          <a:xfrm>
            <a:off x="5199255" y="6390485"/>
            <a:ext cx="7473931" cy="2757952"/>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xmlns="" id="{C9AE87E4-8C0F-4F9D-9820-67A37168CDCF}"/>
              </a:ext>
            </a:extLst>
          </p:cNvPr>
          <p:cNvPicPr>
            <a:picLocks noChangeAspect="1"/>
          </p:cNvPicPr>
          <p:nvPr>
            <a:videoFile r:link="rId1"/>
            <p:custDataLst>
              <p:tags r:id="rId2"/>
            </p:custDataLst>
            <p:extLst>
              <p:ext uri="{DAA4B4D4-6D71-4841-9C94-3DE7FCFB9230}">
                <p14:media xmlns:p14="http://schemas.microsoft.com/office/powerpoint/2010/main" r:embed="rId3">
                  <p14:trim st="74237" end="628254.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03966659"/>
      </p:ext>
    </p:extLst>
  </p:cSld>
  <p:clrMapOvr>
    <a:masterClrMapping/>
  </p:clrMapOvr>
  <p:transition spd="med" advTm="466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3" name="Rectangle 2"/>
          <p:cNvSpPr/>
          <p:nvPr/>
        </p:nvSpPr>
        <p:spPr>
          <a:xfrm>
            <a:off x="571499" y="2322576"/>
            <a:ext cx="12092315" cy="2062103"/>
          </a:xfrm>
          <a:prstGeom prst="rect">
            <a:avLst/>
          </a:prstGeom>
          <a:ln>
            <a:solidFill>
              <a:schemeClr val="accent6">
                <a:lumMod val="75000"/>
              </a:schemeClr>
            </a:solidFill>
          </a:ln>
        </p:spPr>
        <p:txBody>
          <a:bodyPr wrap="square">
            <a:spAutoFit/>
          </a:bodyPr>
          <a:lstStyle/>
          <a:p>
            <a:pPr algn="l"/>
            <a:r>
              <a:rPr lang="en-IE" sz="3200" dirty="0"/>
              <a:t>In Kotlin, there are no implicit widening conversions for numbers i.e. </a:t>
            </a:r>
          </a:p>
          <a:p>
            <a:pPr algn="l"/>
            <a:r>
              <a:rPr lang="en-IE" sz="3200" dirty="0"/>
              <a:t>	smaller types (e.g. Byte) are not subtypes of bigger ones (e.g. </a:t>
            </a:r>
            <a:r>
              <a:rPr lang="en-IE" sz="3200" dirty="0" err="1"/>
              <a:t>Int</a:t>
            </a:r>
            <a:r>
              <a:rPr lang="en-IE" sz="3200" dirty="0"/>
              <a:t>)</a:t>
            </a:r>
          </a:p>
          <a:p>
            <a:pPr algn="l"/>
            <a:endParaRPr lang="en-IE" sz="3200" dirty="0"/>
          </a:p>
          <a:p>
            <a:pPr algn="l"/>
            <a:r>
              <a:rPr lang="en-IE" sz="3200" dirty="0">
                <a:sym typeface="Wingdings" panose="05000000000000000000" pitchFamily="2" charset="2"/>
              </a:rPr>
              <a:t>	</a:t>
            </a:r>
            <a:r>
              <a:rPr lang="en-IE" sz="3200" dirty="0">
                <a:solidFill>
                  <a:srgbClr val="C00000"/>
                </a:solidFill>
                <a:sym typeface="Wingdings" panose="05000000000000000000" pitchFamily="2" charset="2"/>
              </a:rPr>
              <a:t> </a:t>
            </a:r>
            <a:r>
              <a:rPr lang="en-IE" sz="3200" dirty="0">
                <a:solidFill>
                  <a:srgbClr val="C00000"/>
                </a:solidFill>
              </a:rPr>
              <a:t>smaller types are NOT implicitly converted to bigger types.</a:t>
            </a:r>
          </a:p>
        </p:txBody>
      </p:sp>
      <p:pic>
        <p:nvPicPr>
          <p:cNvPr id="2" name="tmpAD5B">
            <a:hlinkClick r:id="" action="ppaction://media"/>
            <a:extLst>
              <a:ext uri="{FF2B5EF4-FFF2-40B4-BE49-F238E27FC236}">
                <a16:creationId xmlns:a16="http://schemas.microsoft.com/office/drawing/2014/main" xmlns="" id="{F1BA2EE2-27A5-49AA-B624-037BD2D3CCB0}"/>
              </a:ext>
            </a:extLst>
          </p:cNvPr>
          <p:cNvPicPr>
            <a:picLocks noChangeAspect="1"/>
          </p:cNvPicPr>
          <p:nvPr>
            <a:videoFile r:link="rId1"/>
            <p:custDataLst>
              <p:tags r:id="rId2"/>
            </p:custDataLst>
            <p:extLst>
              <p:ext uri="{DAA4B4D4-6D71-4841-9C94-3DE7FCFB9230}">
                <p14:media xmlns:p14="http://schemas.microsoft.com/office/powerpoint/2010/main" r:embed="rId3">
                  <p14:trim st="120913" end="613994.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512380676"/>
      </p:ext>
    </p:extLst>
  </p:cSld>
  <p:clrMapOvr>
    <a:masterClrMapping/>
  </p:clrMapOvr>
  <p:transition spd="med" advTm="142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3" name="Rectangle 2"/>
          <p:cNvSpPr/>
          <p:nvPr/>
        </p:nvSpPr>
        <p:spPr>
          <a:xfrm>
            <a:off x="571499" y="2322576"/>
            <a:ext cx="12092315" cy="2062103"/>
          </a:xfrm>
          <a:prstGeom prst="rect">
            <a:avLst/>
          </a:prstGeom>
          <a:ln>
            <a:solidFill>
              <a:schemeClr val="accent6">
                <a:lumMod val="75000"/>
              </a:schemeClr>
            </a:solidFill>
          </a:ln>
        </p:spPr>
        <p:txBody>
          <a:bodyPr wrap="square">
            <a:spAutoFit/>
          </a:bodyPr>
          <a:lstStyle/>
          <a:p>
            <a:pPr algn="l"/>
            <a:r>
              <a:rPr lang="en-IE" sz="3200" dirty="0"/>
              <a:t>In Kotlin, there are no implicit widening conversions for numbers i.e. </a:t>
            </a:r>
          </a:p>
          <a:p>
            <a:pPr algn="l"/>
            <a:r>
              <a:rPr lang="en-IE" sz="3200" dirty="0"/>
              <a:t>	smaller types (e.g. Byte) are not subtypes of bigger ones (e.g. </a:t>
            </a:r>
            <a:r>
              <a:rPr lang="en-IE" sz="3200" dirty="0" err="1"/>
              <a:t>Int</a:t>
            </a:r>
            <a:r>
              <a:rPr lang="en-IE" sz="3200" dirty="0"/>
              <a:t>)</a:t>
            </a:r>
          </a:p>
          <a:p>
            <a:pPr algn="l"/>
            <a:endParaRPr lang="en-IE" sz="3200" dirty="0"/>
          </a:p>
          <a:p>
            <a:pPr algn="l"/>
            <a:r>
              <a:rPr lang="en-IE" sz="3200" dirty="0">
                <a:sym typeface="Wingdings" panose="05000000000000000000" pitchFamily="2" charset="2"/>
              </a:rPr>
              <a:t>	</a:t>
            </a:r>
            <a:r>
              <a:rPr lang="en-IE" sz="3200" dirty="0">
                <a:solidFill>
                  <a:srgbClr val="C00000"/>
                </a:solidFill>
                <a:sym typeface="Wingdings" panose="05000000000000000000" pitchFamily="2" charset="2"/>
              </a:rPr>
              <a:t> </a:t>
            </a:r>
            <a:r>
              <a:rPr lang="en-IE" sz="3200" dirty="0">
                <a:solidFill>
                  <a:srgbClr val="C00000"/>
                </a:solidFill>
              </a:rPr>
              <a:t>smaller types are NOT implicitly converted to bigger types.</a:t>
            </a:r>
          </a:p>
        </p:txBody>
      </p:sp>
      <p:sp>
        <p:nvSpPr>
          <p:cNvPr id="7" name="Rectangle 6"/>
          <p:cNvSpPr/>
          <p:nvPr/>
        </p:nvSpPr>
        <p:spPr>
          <a:xfrm>
            <a:off x="1228681" y="6999121"/>
            <a:ext cx="10777950" cy="584775"/>
          </a:xfrm>
          <a:prstGeom prst="rect">
            <a:avLst/>
          </a:prstGeom>
        </p:spPr>
        <p:txBody>
          <a:bodyPr wrap="square">
            <a:spAutoFit/>
          </a:bodyPr>
          <a:lstStyle/>
          <a:p>
            <a:r>
              <a:rPr lang="en-IE" sz="3200" dirty="0">
                <a:solidFill>
                  <a:srgbClr val="C00000"/>
                </a:solidFill>
              </a:rPr>
              <a:t>BUT, we can use explicit conversions to widen numbers</a:t>
            </a:r>
          </a:p>
        </p:txBody>
      </p:sp>
      <p:sp>
        <p:nvSpPr>
          <p:cNvPr id="2" name="Rectangle 1">
            <a:extLst>
              <a:ext uri="{FF2B5EF4-FFF2-40B4-BE49-F238E27FC236}">
                <a16:creationId xmlns:a16="http://schemas.microsoft.com/office/drawing/2014/main" xmlns="" id="{ADC6C23A-DC8F-44DC-9B94-C9C3610F1543}"/>
              </a:ext>
            </a:extLst>
          </p:cNvPr>
          <p:cNvSpPr/>
          <p:nvPr/>
        </p:nvSpPr>
        <p:spPr>
          <a:xfrm>
            <a:off x="618300" y="4666542"/>
            <a:ext cx="11998712" cy="954107"/>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byteNumber</a:t>
            </a:r>
            <a:r>
              <a:rPr lang="en-IE" sz="2800" b="1" dirty="0">
                <a:latin typeface="Courier New" panose="02070309020205020404" pitchFamily="49" charset="0"/>
              </a:rPr>
              <a:t>: Byte = 10       </a:t>
            </a:r>
            <a:r>
              <a:rPr lang="en-IE" sz="2800" b="1" dirty="0">
                <a:solidFill>
                  <a:srgbClr val="3F7F5F"/>
                </a:solidFill>
                <a:latin typeface="Courier New" panose="02070309020205020404" pitchFamily="49" charset="0"/>
              </a:rPr>
              <a:t>//static type check: OK</a:t>
            </a:r>
          </a:p>
          <a:p>
            <a:pPr algn="l"/>
            <a:r>
              <a:rPr lang="sv-SE" sz="2800" b="1" dirty="0">
                <a:solidFill>
                  <a:srgbClr val="7F0055"/>
                </a:solidFill>
                <a:latin typeface="Courier New" panose="02070309020205020404" pitchFamily="49" charset="0"/>
              </a:rPr>
              <a:t>val</a:t>
            </a:r>
            <a:r>
              <a:rPr lang="sv-SE" sz="2800" b="1" dirty="0">
                <a:latin typeface="Courier New" panose="02070309020205020404" pitchFamily="49" charset="0"/>
              </a:rPr>
              <a:t> </a:t>
            </a:r>
            <a:r>
              <a:rPr lang="sv-SE" sz="2800" b="1" dirty="0">
                <a:solidFill>
                  <a:srgbClr val="6A3E3E"/>
                </a:solidFill>
                <a:latin typeface="Courier New" panose="02070309020205020404" pitchFamily="49" charset="0"/>
              </a:rPr>
              <a:t>intNumber</a:t>
            </a:r>
            <a:r>
              <a:rPr lang="sv-SE" sz="2800" b="1" dirty="0">
                <a:latin typeface="Courier New" panose="02070309020205020404" pitchFamily="49" charset="0"/>
              </a:rPr>
              <a:t>: Int = </a:t>
            </a:r>
            <a:r>
              <a:rPr lang="sv-SE" sz="2800" b="1" dirty="0">
                <a:solidFill>
                  <a:srgbClr val="6A3E3E"/>
                </a:solidFill>
                <a:latin typeface="Courier New" panose="02070309020205020404" pitchFamily="49" charset="0"/>
              </a:rPr>
              <a:t>byteNumber</a:t>
            </a:r>
            <a:r>
              <a:rPr lang="sv-SE" sz="2800" b="1" dirty="0">
                <a:latin typeface="Courier New" panose="02070309020205020404" pitchFamily="49" charset="0"/>
              </a:rPr>
              <a:t> </a:t>
            </a:r>
            <a:r>
              <a:rPr lang="sv-SE" sz="2800" b="1" dirty="0">
                <a:solidFill>
                  <a:srgbClr val="3F7F5F"/>
                </a:solidFill>
                <a:latin typeface="Courier New" panose="02070309020205020404" pitchFamily="49" charset="0"/>
              </a:rPr>
              <a:t>//syntax error</a:t>
            </a:r>
            <a:endParaRPr lang="en-IE" sz="2800" dirty="0"/>
          </a:p>
        </p:txBody>
      </p:sp>
      <p:sp>
        <p:nvSpPr>
          <p:cNvPr id="4" name="Rectangle 3">
            <a:extLst>
              <a:ext uri="{FF2B5EF4-FFF2-40B4-BE49-F238E27FC236}">
                <a16:creationId xmlns:a16="http://schemas.microsoft.com/office/drawing/2014/main" xmlns="" id="{BD5146FD-161E-46F2-8F92-6A7F379492E3}"/>
              </a:ext>
            </a:extLst>
          </p:cNvPr>
          <p:cNvSpPr/>
          <p:nvPr/>
        </p:nvSpPr>
        <p:spPr>
          <a:xfrm>
            <a:off x="571499" y="7720908"/>
            <a:ext cx="11998712" cy="954107"/>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byteNumber</a:t>
            </a:r>
            <a:r>
              <a:rPr lang="en-IE" sz="2800" b="1" dirty="0">
                <a:latin typeface="Courier New" panose="02070309020205020404" pitchFamily="49" charset="0"/>
              </a:rPr>
              <a:t>: Byte = 10       </a:t>
            </a:r>
            <a:r>
              <a:rPr lang="en-IE" sz="2800" b="1" dirty="0">
                <a:solidFill>
                  <a:srgbClr val="3F7F5F"/>
                </a:solidFill>
                <a:latin typeface="Courier New" panose="02070309020205020404" pitchFamily="49" charset="0"/>
              </a:rPr>
              <a:t>//static type check: OK</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intNumber</a:t>
            </a:r>
            <a:r>
              <a:rPr lang="en-IE" sz="2800" b="1" dirty="0">
                <a:latin typeface="Courier New" panose="02070309020205020404" pitchFamily="49" charset="0"/>
              </a:rPr>
              <a:t>: </a:t>
            </a:r>
            <a:r>
              <a:rPr lang="en-IE" sz="2800" b="1" dirty="0" err="1">
                <a:latin typeface="Courier New" panose="02070309020205020404" pitchFamily="49" charset="0"/>
              </a:rPr>
              <a:t>Int</a:t>
            </a:r>
            <a:r>
              <a:rPr lang="en-IE" sz="2800" b="1" dirty="0">
                <a:latin typeface="Courier New" panose="02070309020205020404" pitchFamily="49" charset="0"/>
              </a:rPr>
              <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.toInt</a:t>
            </a:r>
            <a:r>
              <a:rPr lang="en-IE" sz="2800" b="1" dirty="0">
                <a:latin typeface="Courier New" panose="02070309020205020404" pitchFamily="49" charset="0"/>
              </a:rPr>
              <a:t>()  </a:t>
            </a:r>
            <a:r>
              <a:rPr lang="en-IE" sz="2800" b="1" dirty="0">
                <a:solidFill>
                  <a:srgbClr val="3F7F5F"/>
                </a:solidFill>
                <a:latin typeface="Courier New" panose="02070309020205020404" pitchFamily="49" charset="0"/>
              </a:rPr>
              <a:t>//OK</a:t>
            </a:r>
          </a:p>
        </p:txBody>
      </p:sp>
      <p:pic>
        <p:nvPicPr>
          <p:cNvPr id="5" name="tmpAD5B">
            <a:hlinkClick r:id="" action="ppaction://media"/>
            <a:extLst>
              <a:ext uri="{FF2B5EF4-FFF2-40B4-BE49-F238E27FC236}">
                <a16:creationId xmlns:a16="http://schemas.microsoft.com/office/drawing/2014/main" xmlns="" id="{318BF883-8289-4EAA-8045-EC7946710E5C}"/>
              </a:ext>
            </a:extLst>
          </p:cNvPr>
          <p:cNvPicPr>
            <a:picLocks noChangeAspect="1"/>
          </p:cNvPicPr>
          <p:nvPr>
            <a:videoFile r:link="rId1"/>
            <p:custDataLst>
              <p:tags r:id="rId2"/>
            </p:custDataLst>
            <p:extLst>
              <p:ext uri="{DAA4B4D4-6D71-4841-9C94-3DE7FCFB9230}">
                <p14:media xmlns:p14="http://schemas.microsoft.com/office/powerpoint/2010/main" r:embed="rId3">
                  <p14:trim st="135173" end="547068.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200756973"/>
      </p:ext>
    </p:extLst>
  </p:cSld>
  <p:clrMapOvr>
    <a:masterClrMapping/>
  </p:clrMapOvr>
  <p:transition spd="med" advTm="66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2" name="Rectangle 1"/>
          <p:cNvSpPr>
            <a:spLocks noChangeArrowheads="1"/>
          </p:cNvSpPr>
          <p:nvPr/>
        </p:nvSpPr>
        <p:spPr bwMode="auto">
          <a:xfrm>
            <a:off x="1207041" y="2126798"/>
            <a:ext cx="10113666" cy="5262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Every number type supports the following conversions: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toByte</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Byte</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toShort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Short</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toInt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a:t>
            </a: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Int</a:t>
            </a:r>
            <a:endPar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endParaRP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toLong</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Long</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toFloat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Float</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toDouble</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Double</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toChar</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Char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71AF498F-1992-4BB3-8126-C79A1C094B0F}"/>
              </a:ext>
            </a:extLst>
          </p:cNvPr>
          <p:cNvSpPr/>
          <p:nvPr/>
        </p:nvSpPr>
        <p:spPr>
          <a:xfrm>
            <a:off x="1198676" y="7854728"/>
            <a:ext cx="10133182" cy="1384995"/>
          </a:xfrm>
          <a:prstGeom prst="rect">
            <a:avLst/>
          </a:prstGeom>
          <a:ln>
            <a:solidFill>
              <a:schemeClr val="tx1"/>
            </a:solidFill>
          </a:ln>
        </p:spPr>
        <p:txBody>
          <a:bodyPr wrap="square">
            <a:spAutoFit/>
          </a:bodyPr>
          <a:lstStyle/>
          <a:p>
            <a:pPr algn="l"/>
            <a:r>
              <a:rPr lang="en-IE" sz="2800" b="1" dirty="0">
                <a:solidFill>
                  <a:srgbClr val="3F7F5F"/>
                </a:solidFill>
                <a:latin typeface="Courier New" panose="02070309020205020404" pitchFamily="49" charset="0"/>
              </a:rPr>
              <a:t>//Explicit Conversion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dirty="0">
                <a:latin typeface="Courier New" panose="02070309020205020404" pitchFamily="49" charset="0"/>
              </a:rPr>
              <a:t>: </a:t>
            </a:r>
            <a:r>
              <a:rPr lang="en-IE" sz="2800" b="1" dirty="0" err="1">
                <a:latin typeface="Courier New" panose="02070309020205020404" pitchFamily="49" charset="0"/>
              </a:rPr>
              <a:t>Int</a:t>
            </a:r>
            <a:r>
              <a:rPr lang="en-IE" sz="2800" b="1" dirty="0">
                <a:latin typeface="Courier New" panose="02070309020205020404" pitchFamily="49" charset="0"/>
              </a:rPr>
              <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.toInt</a:t>
            </a:r>
            <a:r>
              <a:rPr lang="en-IE" sz="2800" b="1" dirty="0">
                <a:latin typeface="Courier New" panose="02070309020205020404" pitchFamily="49" charset="0"/>
              </a:rPr>
              <a:t>()</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dirty="0">
                <a:latin typeface="Courier New" panose="02070309020205020404" pitchFamily="49" charset="0"/>
              </a:rPr>
              <a:t>: Float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.toFloat</a:t>
            </a:r>
            <a:r>
              <a:rPr lang="en-IE" sz="2800" b="1" dirty="0">
                <a:latin typeface="Courier New" panose="02070309020205020404" pitchFamily="49" charset="0"/>
              </a:rPr>
              <a:t>()</a:t>
            </a:r>
          </a:p>
        </p:txBody>
      </p:sp>
      <p:pic>
        <p:nvPicPr>
          <p:cNvPr id="3" name="tmpAD5B">
            <a:hlinkClick r:id="" action="ppaction://media"/>
            <a:extLst>
              <a:ext uri="{FF2B5EF4-FFF2-40B4-BE49-F238E27FC236}">
                <a16:creationId xmlns:a16="http://schemas.microsoft.com/office/drawing/2014/main" xmlns="" id="{4FD25724-3EF5-4623-A186-5A5D4D4ED868}"/>
              </a:ext>
            </a:extLst>
          </p:cNvPr>
          <p:cNvPicPr>
            <a:picLocks noChangeAspect="1"/>
          </p:cNvPicPr>
          <p:nvPr>
            <a:videoFile r:link="rId1"/>
            <p:custDataLst>
              <p:tags r:id="rId2"/>
            </p:custDataLst>
            <p:extLst>
              <p:ext uri="{DAA4B4D4-6D71-4841-9C94-3DE7FCFB9230}">
                <p14:media xmlns:p14="http://schemas.microsoft.com/office/powerpoint/2010/main" r:embed="rId3">
                  <p14:trim st="202099" end="510888.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004991666"/>
      </p:ext>
    </p:extLst>
  </p:cSld>
  <p:clrMapOvr>
    <a:masterClrMapping/>
  </p:clrMapOvr>
  <p:transition spd="med" advTm="361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Characters</a:t>
            </a:r>
          </a:p>
        </p:txBody>
      </p:sp>
      <p:sp>
        <p:nvSpPr>
          <p:cNvPr id="2" name="Rectangle 1">
            <a:extLst>
              <a:ext uri="{FF2B5EF4-FFF2-40B4-BE49-F238E27FC236}">
                <a16:creationId xmlns:a16="http://schemas.microsoft.com/office/drawing/2014/main" xmlns="" id="{CDAC3F96-61CB-4599-ABD1-F7F17FF529F6}"/>
              </a:ext>
            </a:extLst>
          </p:cNvPr>
          <p:cNvSpPr/>
          <p:nvPr/>
        </p:nvSpPr>
        <p:spPr>
          <a:xfrm>
            <a:off x="777642" y="2612400"/>
            <a:ext cx="11449515"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'a'</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bChar</a:t>
            </a:r>
            <a:r>
              <a:rPr lang="en-IE" sz="2400" b="1" i="1" dirty="0">
                <a:latin typeface="Courier New" panose="02070309020205020404" pitchFamily="49" charset="0"/>
              </a:rPr>
              <a:t>: Char = </a:t>
            </a:r>
            <a:r>
              <a:rPr lang="en-IE" sz="2400" b="1" i="1" dirty="0">
                <a:solidFill>
                  <a:srgbClr val="2A00FF"/>
                </a:solidFill>
                <a:latin typeface="Courier New" panose="02070309020205020404" pitchFamily="49" charset="0"/>
              </a:rPr>
              <a:t>'b'</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aChar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bChar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endParaRPr lang="en-IE" sz="2400" dirty="0"/>
          </a:p>
        </p:txBody>
      </p:sp>
      <p:pic>
        <p:nvPicPr>
          <p:cNvPr id="7" name="Picture 6">
            <a:extLst>
              <a:ext uri="{FF2B5EF4-FFF2-40B4-BE49-F238E27FC236}">
                <a16:creationId xmlns:a16="http://schemas.microsoft.com/office/drawing/2014/main" xmlns="" id="{32D8B909-119D-4012-896A-A49C4C5DA03D}"/>
              </a:ext>
            </a:extLst>
          </p:cNvPr>
          <p:cNvPicPr>
            <a:picLocks noChangeAspect="1"/>
          </p:cNvPicPr>
          <p:nvPr/>
        </p:nvPicPr>
        <p:blipFill>
          <a:blip r:embed="rId5"/>
          <a:stretch>
            <a:fillRect/>
          </a:stretch>
        </p:blipFill>
        <p:spPr>
          <a:xfrm>
            <a:off x="1390030" y="6187750"/>
            <a:ext cx="9945393" cy="2333161"/>
          </a:xfrm>
          <a:prstGeom prst="rect">
            <a:avLst/>
          </a:prstGeom>
          <a:ln>
            <a:solidFill>
              <a:schemeClr val="tx1"/>
            </a:solidFill>
          </a:ln>
        </p:spPr>
      </p:pic>
      <p:pic>
        <p:nvPicPr>
          <p:cNvPr id="3" name="tmpAD5B">
            <a:hlinkClick r:id="" action="ppaction://media"/>
            <a:extLst>
              <a:ext uri="{FF2B5EF4-FFF2-40B4-BE49-F238E27FC236}">
                <a16:creationId xmlns:a16="http://schemas.microsoft.com/office/drawing/2014/main" xmlns="" id="{26CA4341-8D2B-49D0-90FD-AED25F6F2526}"/>
              </a:ext>
            </a:extLst>
          </p:cNvPr>
          <p:cNvPicPr>
            <a:picLocks noChangeAspect="1"/>
          </p:cNvPicPr>
          <p:nvPr>
            <a:videoFile r:link="rId1"/>
            <p:custDataLst>
              <p:tags r:id="rId2"/>
            </p:custDataLst>
            <p:extLst>
              <p:ext uri="{DAA4B4D4-6D71-4841-9C94-3DE7FCFB9230}">
                <p14:media xmlns:p14="http://schemas.microsoft.com/office/powerpoint/2010/main" r:embed="rId3">
                  <p14:trim st="238279" end="473159.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106663513"/>
      </p:ext>
    </p:extLst>
  </p:cSld>
  <p:clrMapOvr>
    <a:masterClrMapping/>
  </p:clrMapOvr>
  <p:transition spd="med" advTm="377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Booleans </a:t>
            </a:r>
          </a:p>
        </p:txBody>
      </p:sp>
      <p:sp>
        <p:nvSpPr>
          <p:cNvPr id="2" name="Rectangle 1">
            <a:extLst>
              <a:ext uri="{FF2B5EF4-FFF2-40B4-BE49-F238E27FC236}">
                <a16:creationId xmlns:a16="http://schemas.microsoft.com/office/drawing/2014/main" xmlns="" id="{4E552301-4F40-401E-B359-DFB5A5231FEC}"/>
              </a:ext>
            </a:extLst>
          </p:cNvPr>
          <p:cNvSpPr/>
          <p:nvPr/>
        </p:nvSpPr>
        <p:spPr>
          <a:xfrm>
            <a:off x="571500" y="2593358"/>
            <a:ext cx="11861800"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aFlag</a:t>
            </a:r>
            <a:r>
              <a:rPr lang="en-IE" sz="2400" b="1" i="1" dirty="0">
                <a:solidFill>
                  <a:srgbClr val="0000C0"/>
                </a:solidFill>
                <a:latin typeface="Courier New" panose="02070309020205020404" pitchFamily="49" charset="0"/>
              </a:rPr>
              <a:t> </a:t>
            </a:r>
            <a:r>
              <a:rPr lang="en-IE" sz="2400" b="1" i="1" dirty="0">
                <a:latin typeface="Courier New" panose="02070309020205020404" pitchFamily="49" charset="0"/>
              </a:rPr>
              <a:t>= </a:t>
            </a:r>
            <a:r>
              <a:rPr lang="en-IE" sz="2400" b="1" i="1" dirty="0">
                <a:solidFill>
                  <a:srgbClr val="7F0055"/>
                </a:solidFill>
                <a:latin typeface="Courier New" panose="02070309020205020404" pitchFamily="49" charset="0"/>
              </a:rPr>
              <a:t>true</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Boolean = </a:t>
            </a:r>
            <a:r>
              <a:rPr lang="en-IE" sz="2400" b="1" i="1" dirty="0">
                <a:solidFill>
                  <a:srgbClr val="7F0055"/>
                </a:solidFill>
                <a:latin typeface="Courier New" panose="02070309020205020404" pitchFamily="49" charset="0"/>
              </a:rPr>
              <a:t>false</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endParaRPr lang="en-IE" sz="2400" dirty="0"/>
          </a:p>
        </p:txBody>
      </p:sp>
      <p:pic>
        <p:nvPicPr>
          <p:cNvPr id="4" name="Picture 3">
            <a:extLst>
              <a:ext uri="{FF2B5EF4-FFF2-40B4-BE49-F238E27FC236}">
                <a16:creationId xmlns:a16="http://schemas.microsoft.com/office/drawing/2014/main" xmlns="" id="{8B55E330-FF85-4EA5-BD42-E39B319B3C83}"/>
              </a:ext>
            </a:extLst>
          </p:cNvPr>
          <p:cNvPicPr>
            <a:picLocks noChangeAspect="1"/>
          </p:cNvPicPr>
          <p:nvPr/>
        </p:nvPicPr>
        <p:blipFill>
          <a:blip r:embed="rId5"/>
          <a:stretch>
            <a:fillRect/>
          </a:stretch>
        </p:blipFill>
        <p:spPr>
          <a:xfrm>
            <a:off x="705315" y="6506504"/>
            <a:ext cx="11460666" cy="2393293"/>
          </a:xfrm>
          <a:prstGeom prst="rect">
            <a:avLst/>
          </a:prstGeom>
          <a:ln>
            <a:solidFill>
              <a:schemeClr val="tx1"/>
            </a:solidFill>
          </a:ln>
        </p:spPr>
      </p:pic>
      <p:pic>
        <p:nvPicPr>
          <p:cNvPr id="3" name="tmpAD5B">
            <a:hlinkClick r:id="" action="ppaction://media"/>
            <a:extLst>
              <a:ext uri="{FF2B5EF4-FFF2-40B4-BE49-F238E27FC236}">
                <a16:creationId xmlns:a16="http://schemas.microsoft.com/office/drawing/2014/main" xmlns="" id="{397F130A-8664-46FF-832F-4C20F283A974}"/>
              </a:ext>
            </a:extLst>
          </p:cNvPr>
          <p:cNvPicPr>
            <a:picLocks noChangeAspect="1"/>
          </p:cNvPicPr>
          <p:nvPr>
            <a:videoFile r:link="rId1"/>
            <p:custDataLst>
              <p:tags r:id="rId2"/>
            </p:custDataLst>
            <p:extLst>
              <p:ext uri="{DAA4B4D4-6D71-4841-9C94-3DE7FCFB9230}">
                <p14:media xmlns:p14="http://schemas.microsoft.com/office/powerpoint/2010/main" r:embed="rId3">
                  <p14:trim st="276008" end="448630.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022587514"/>
      </p:ext>
    </p:extLst>
  </p:cSld>
  <p:clrMapOvr>
    <a:masterClrMapping/>
  </p:clrMapOvr>
  <p:transition spd="med" advTm="245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Escape Characters</a:t>
            </a:r>
          </a:p>
        </p:txBody>
      </p:sp>
      <p:sp>
        <p:nvSpPr>
          <p:cNvPr id="3" name="Rectangle 1"/>
          <p:cNvSpPr>
            <a:spLocks noChangeArrowheads="1"/>
          </p:cNvSpPr>
          <p:nvPr/>
        </p:nvSpPr>
        <p:spPr bwMode="auto">
          <a:xfrm>
            <a:off x="1352086" y="2225518"/>
            <a:ext cx="10122520" cy="1846659"/>
          </a:xfrm>
          <a:prstGeom prst="rect">
            <a:avLst/>
          </a:prstGeom>
          <a:solidFill>
            <a:schemeClr val="accent1">
              <a:lumMod val="20000"/>
              <a:lumOff val="80000"/>
            </a:schemeClr>
          </a:solidFill>
          <a:ln>
            <a:solidFill>
              <a:schemeClr val="tx1"/>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en-US" sz="1800" dirty="0"/>
          </a:p>
          <a:p>
            <a:pPr marR="0" lvl="0" algn="l" defTabSz="914400" rtl="0" eaLnBrk="0" fontAlgn="base" latinLnBrk="0" hangingPunct="0">
              <a:lnSpc>
                <a:spcPct val="100000"/>
              </a:lnSpc>
              <a:spcBef>
                <a:spcPct val="0"/>
              </a:spcBef>
              <a:spcAft>
                <a:spcPct val="0"/>
              </a:spcAft>
              <a:buClrTx/>
              <a:buSzTx/>
              <a:tabLst/>
            </a:pPr>
            <a:r>
              <a:rPr lang="en-US" altLang="en-US" sz="3200" dirty="0">
                <a:solidFill>
                  <a:schemeClr val="tx1"/>
                </a:solidFill>
                <a:latin typeface="Arial" panose="020B0604020202020204" pitchFamily="34" charset="0"/>
                <a:cs typeface="Arial" panose="020B0604020202020204" pitchFamily="34" charset="0"/>
              </a:rPr>
              <a:t>Special characters can be escaped using a backslash: </a:t>
            </a:r>
          </a:p>
          <a:p>
            <a:pPr marR="0" lvl="0" algn="l" defTabSz="914400" rtl="0" eaLnBrk="0" fontAlgn="base" latinLnBrk="0" hangingPunct="0">
              <a:lnSpc>
                <a:spcPct val="100000"/>
              </a:lnSpc>
              <a:spcBef>
                <a:spcPct val="0"/>
              </a:spcBef>
              <a:spcAft>
                <a:spcPct val="0"/>
              </a:spcAft>
              <a:buClrTx/>
              <a:buSzTx/>
              <a:tabLst/>
            </a:pPr>
            <a:r>
              <a:rPr lang="en-US" altLang="en-US" sz="3200" dirty="0">
                <a:solidFill>
                  <a:schemeClr val="tx1"/>
                </a:solidFill>
                <a:latin typeface="Arial" panose="020B0604020202020204" pitchFamily="34" charset="0"/>
                <a:cs typeface="Arial" panose="020B0604020202020204" pitchFamily="34" charset="0"/>
              </a:rPr>
              <a:t>	\t 	\b	\n 	\r	\’	\“	\\ 	\$	</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6E0D72EA-C6CF-45D1-8B38-5C20BB28739F}"/>
              </a:ext>
            </a:extLst>
          </p:cNvPr>
          <p:cNvSpPr/>
          <p:nvPr/>
        </p:nvSpPr>
        <p:spPr>
          <a:xfrm>
            <a:off x="285750" y="4246433"/>
            <a:ext cx="12433300"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a:t>
            </a:r>
            <a:r>
              <a:rPr lang="en-IE" sz="2400" b="1" i="1" dirty="0">
                <a:solidFill>
                  <a:srgbClr val="7F0055"/>
                </a:solidFill>
                <a:latin typeface="Courier New" panose="02070309020205020404" pitchFamily="49" charset="0"/>
              </a:rPr>
              <a:t>true</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Boolean = </a:t>
            </a:r>
            <a:r>
              <a:rPr lang="en-IE" sz="2400" b="1" i="1" dirty="0">
                <a:solidFill>
                  <a:srgbClr val="7F0055"/>
                </a:solidFill>
                <a:latin typeface="Courier New" panose="02070309020205020404" pitchFamily="49" charset="0"/>
              </a:rPr>
              <a:t>false</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\n\t\t</a:t>
            </a:r>
            <a:r>
              <a:rPr lang="en-IE" sz="2400" b="1" i="1" dirty="0">
                <a:solidFill>
                  <a:srgbClr val="2A00FF"/>
                </a:solidFill>
                <a:latin typeface="Courier New" panose="02070309020205020404" pitchFamily="49" charset="0"/>
              </a:rPr>
              <a:t>"</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\n\t\t</a:t>
            </a:r>
            <a:r>
              <a:rPr lang="en-IE" sz="2400" b="1" i="1" dirty="0">
                <a:solidFill>
                  <a:srgbClr val="2A00FF"/>
                </a:solidFill>
                <a:latin typeface="Courier New" panose="02070309020205020404" pitchFamily="49" charset="0"/>
              </a:rPr>
              <a:t>"</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p>
        </p:txBody>
      </p:sp>
      <p:pic>
        <p:nvPicPr>
          <p:cNvPr id="4" name="Picture 3">
            <a:extLst>
              <a:ext uri="{FF2B5EF4-FFF2-40B4-BE49-F238E27FC236}">
                <a16:creationId xmlns:a16="http://schemas.microsoft.com/office/drawing/2014/main" xmlns="" id="{224BB82F-1CA9-4C95-93A2-D5A7C8DAC7B6}"/>
              </a:ext>
            </a:extLst>
          </p:cNvPr>
          <p:cNvPicPr>
            <a:picLocks noChangeAspect="1"/>
          </p:cNvPicPr>
          <p:nvPr/>
        </p:nvPicPr>
        <p:blipFill>
          <a:blip r:embed="rId5"/>
          <a:stretch>
            <a:fillRect/>
          </a:stretch>
        </p:blipFill>
        <p:spPr>
          <a:xfrm>
            <a:off x="5179432" y="7527592"/>
            <a:ext cx="7858821" cy="2315216"/>
          </a:xfrm>
          <a:prstGeom prst="rect">
            <a:avLst/>
          </a:prstGeom>
          <a:ln>
            <a:solidFill>
              <a:schemeClr val="tx1"/>
            </a:solidFill>
          </a:ln>
        </p:spPr>
      </p:pic>
      <p:pic>
        <p:nvPicPr>
          <p:cNvPr id="5" name="tmpAD5B">
            <a:hlinkClick r:id="" action="ppaction://media"/>
            <a:extLst>
              <a:ext uri="{FF2B5EF4-FFF2-40B4-BE49-F238E27FC236}">
                <a16:creationId xmlns:a16="http://schemas.microsoft.com/office/drawing/2014/main" xmlns="" id="{26B728DC-FA8D-443D-9898-F2F79216ACA1}"/>
              </a:ext>
            </a:extLst>
          </p:cNvPr>
          <p:cNvPicPr>
            <a:picLocks noChangeAspect="1"/>
          </p:cNvPicPr>
          <p:nvPr>
            <a:videoFile r:link="rId1"/>
            <p:custDataLst>
              <p:tags r:id="rId2"/>
            </p:custDataLst>
            <p:extLst>
              <p:ext uri="{DAA4B4D4-6D71-4841-9C94-3DE7FCFB9230}">
                <p14:media xmlns:p14="http://schemas.microsoft.com/office/powerpoint/2010/main" r:embed="rId3">
                  <p14:trim st="300537" end="416511.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07561769"/>
      </p:ext>
    </p:extLst>
  </p:cSld>
  <p:clrMapOvr>
    <a:masterClrMapping/>
  </p:clrMapOvr>
  <p:transition spd="med" advTm="321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Local Variables</a:t>
            </a:r>
            <a:endParaRPr lang="en-IE" dirty="0">
              <a:solidFill>
                <a:srgbClr val="FF0000"/>
              </a:solidFill>
            </a:endParaRPr>
          </a:p>
        </p:txBody>
      </p:sp>
      <p:sp>
        <p:nvSpPr>
          <p:cNvPr id="2" name="Text Placeholder 1"/>
          <p:cNvSpPr>
            <a:spLocks noGrp="1"/>
          </p:cNvSpPr>
          <p:nvPr>
            <p:ph type="body" sz="quarter" idx="1"/>
          </p:nvPr>
        </p:nvSpPr>
        <p:spPr/>
        <p:txBody>
          <a:bodyPr/>
          <a:lstStyle/>
          <a:p>
            <a:r>
              <a:rPr lang="en-IE" dirty="0" err="1"/>
              <a:t>val</a:t>
            </a:r>
            <a:r>
              <a:rPr lang="en-IE" dirty="0"/>
              <a:t> (read-only) and </a:t>
            </a:r>
            <a:r>
              <a:rPr lang="en-IE" dirty="0" err="1"/>
              <a:t>var</a:t>
            </a:r>
            <a:r>
              <a:rPr lang="en-IE" dirty="0"/>
              <a:t> (mutable)</a:t>
            </a:r>
          </a:p>
        </p:txBody>
      </p:sp>
      <p:pic>
        <p:nvPicPr>
          <p:cNvPr id="3" name="tmpAD5B">
            <a:hlinkClick r:id="" action="ppaction://media"/>
            <a:extLst>
              <a:ext uri="{FF2B5EF4-FFF2-40B4-BE49-F238E27FC236}">
                <a16:creationId xmlns:a16="http://schemas.microsoft.com/office/drawing/2014/main" xmlns="" id="{CAD5C296-04D7-4B63-B428-3E1482E25DA0}"/>
              </a:ext>
            </a:extLst>
          </p:cNvPr>
          <p:cNvPicPr>
            <a:picLocks noChangeAspect="1"/>
          </p:cNvPicPr>
          <p:nvPr>
            <a:videoFile r:link="rId1"/>
            <p:custDataLst>
              <p:tags r:id="rId2"/>
            </p:custDataLst>
            <p:extLst>
              <p:ext uri="{DAA4B4D4-6D71-4841-9C94-3DE7FCFB9230}">
                <p14:media xmlns:p14="http://schemas.microsoft.com/office/powerpoint/2010/main" r:embed="rId3">
                  <p14:trim st="332656" end="397065.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684588582"/>
      </p:ext>
    </p:extLst>
  </p:cSld>
  <p:clrMapOvr>
    <a:masterClrMapping/>
  </p:clrMapOvr>
  <p:transition spd="med" advTm="194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val</a:t>
            </a:r>
            <a:r>
              <a:rPr lang="en-IE" dirty="0">
                <a:solidFill>
                  <a:srgbClr val="C00000"/>
                </a:solidFill>
              </a:rPr>
              <a:t> (read-only)</a:t>
            </a:r>
          </a:p>
        </p:txBody>
      </p:sp>
      <p:pic>
        <p:nvPicPr>
          <p:cNvPr id="5" name="Picture 4">
            <a:extLst>
              <a:ext uri="{FF2B5EF4-FFF2-40B4-BE49-F238E27FC236}">
                <a16:creationId xmlns:a16="http://schemas.microsoft.com/office/drawing/2014/main" xmlns="" id="{8F3C4ECF-C286-434E-8CE8-A182CA5697A3}"/>
              </a:ext>
            </a:extLst>
          </p:cNvPr>
          <p:cNvPicPr>
            <a:picLocks noChangeAspect="1"/>
          </p:cNvPicPr>
          <p:nvPr/>
        </p:nvPicPr>
        <p:blipFill rotWithShape="1">
          <a:blip r:embed="rId5"/>
          <a:srcRect b="2210"/>
          <a:stretch/>
        </p:blipFill>
        <p:spPr>
          <a:xfrm>
            <a:off x="464246" y="2809875"/>
            <a:ext cx="12076307" cy="5057776"/>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xmlns="" id="{279FD04F-F3D7-4B42-9C7F-154CC10BBF70}"/>
              </a:ext>
            </a:extLst>
          </p:cNvPr>
          <p:cNvPicPr>
            <a:picLocks noChangeAspect="1"/>
          </p:cNvPicPr>
          <p:nvPr>
            <a:videoFile r:link="rId1"/>
            <p:custDataLst>
              <p:tags r:id="rId2"/>
            </p:custDataLst>
            <p:extLst>
              <p:ext uri="{DAA4B4D4-6D71-4841-9C94-3DE7FCFB9230}">
                <p14:media xmlns:p14="http://schemas.microsoft.com/office/powerpoint/2010/main" r:embed="rId3">
                  <p14:trim st="352102" end="339465.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217703921"/>
      </p:ext>
    </p:extLst>
  </p:cSld>
  <p:clrMapOvr>
    <a:masterClrMapping/>
  </p:clrMapOvr>
  <p:transition spd="med" advTm="575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val</a:t>
            </a:r>
            <a:r>
              <a:rPr lang="en-IE" dirty="0">
                <a:solidFill>
                  <a:srgbClr val="C00000"/>
                </a:solidFill>
              </a:rPr>
              <a:t> (read-only)</a:t>
            </a:r>
          </a:p>
        </p:txBody>
      </p:sp>
      <p:pic>
        <p:nvPicPr>
          <p:cNvPr id="2" name="Picture 1">
            <a:extLst>
              <a:ext uri="{FF2B5EF4-FFF2-40B4-BE49-F238E27FC236}">
                <a16:creationId xmlns:a16="http://schemas.microsoft.com/office/drawing/2014/main" xmlns="" id="{2F12B39C-881C-4A0D-A863-A0760966C322}"/>
              </a:ext>
            </a:extLst>
          </p:cNvPr>
          <p:cNvPicPr>
            <a:picLocks noChangeAspect="1"/>
          </p:cNvPicPr>
          <p:nvPr/>
        </p:nvPicPr>
        <p:blipFill>
          <a:blip r:embed="rId5"/>
          <a:stretch>
            <a:fillRect/>
          </a:stretch>
        </p:blipFill>
        <p:spPr>
          <a:xfrm>
            <a:off x="571500" y="3134880"/>
            <a:ext cx="11861800" cy="4064866"/>
          </a:xfrm>
          <a:prstGeom prst="rect">
            <a:avLst/>
          </a:prstGeom>
          <a:ln>
            <a:solidFill>
              <a:schemeClr val="tx1"/>
            </a:solidFill>
          </a:ln>
        </p:spPr>
      </p:pic>
      <p:sp>
        <p:nvSpPr>
          <p:cNvPr id="7" name="Arrow: Notched Right 6">
            <a:extLst>
              <a:ext uri="{FF2B5EF4-FFF2-40B4-BE49-F238E27FC236}">
                <a16:creationId xmlns:a16="http://schemas.microsoft.com/office/drawing/2014/main" xmlns="" id="{DFE24FC5-B87F-4BD3-A517-84E52EE47BC4}"/>
              </a:ext>
            </a:extLst>
          </p:cNvPr>
          <p:cNvSpPr/>
          <p:nvPr/>
        </p:nvSpPr>
        <p:spPr>
          <a:xfrm rot="12821407">
            <a:off x="1124829" y="6715058"/>
            <a:ext cx="1554095" cy="465367"/>
          </a:xfrm>
          <a:prstGeom prst="notched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3" name="tmpAD5B">
            <a:hlinkClick r:id="" action="ppaction://media"/>
            <a:extLst>
              <a:ext uri="{FF2B5EF4-FFF2-40B4-BE49-F238E27FC236}">
                <a16:creationId xmlns:a16="http://schemas.microsoft.com/office/drawing/2014/main" xmlns="" id="{67B82A7B-FB40-464C-AC7A-F0F29990F54B}"/>
              </a:ext>
            </a:extLst>
          </p:cNvPr>
          <p:cNvPicPr>
            <a:picLocks noChangeAspect="1"/>
          </p:cNvPicPr>
          <p:nvPr>
            <a:videoFile r:link="rId1"/>
            <p:custDataLst>
              <p:tags r:id="rId2"/>
            </p:custDataLst>
            <p:extLst>
              <p:ext uri="{DAA4B4D4-6D71-4841-9C94-3DE7FCFB9230}">
                <p14:media xmlns:p14="http://schemas.microsoft.com/office/powerpoint/2010/main" r:embed="rId3">
                  <p14:trim st="409702" end="295252.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873715073"/>
      </p:ext>
    </p:extLst>
  </p:cSld>
  <p:clrMapOvr>
    <a:masterClrMapping/>
  </p:clrMapOvr>
  <p:transition spd="med" advTm="44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ing Android"/>
          <p:cNvSpPr>
            <a:spLocks noGrp="1"/>
          </p:cNvSpPr>
          <p:nvPr>
            <p:ph type="ctrTitle"/>
          </p:nvPr>
        </p:nvSpPr>
        <p:spPr>
          <a:prstGeom prst="rect">
            <a:avLst/>
          </a:prstGeom>
        </p:spPr>
        <p:txBody>
          <a:bodyPr/>
          <a:lstStyle/>
          <a:p>
            <a:r>
              <a:rPr lang="en-IE" dirty="0"/>
              <a:t>Kotlin Syntax</a:t>
            </a:r>
            <a:endParaRPr dirty="0"/>
          </a:p>
        </p:txBody>
      </p:sp>
      <p:sp>
        <p:nvSpPr>
          <p:cNvPr id="161" name="Body"/>
          <p:cNvSpPr>
            <a:spLocks noGrp="1"/>
          </p:cNvSpPr>
          <p:nvPr>
            <p:ph type="subTitle" sz="quarter" idx="1"/>
          </p:nvPr>
        </p:nvSpPr>
        <p:spPr>
          <a:xfrm>
            <a:off x="571500" y="5016500"/>
            <a:ext cx="11861800" cy="2070100"/>
          </a:xfrm>
          <a:prstGeom prst="rect">
            <a:avLst/>
          </a:prstGeom>
        </p:spPr>
        <p:txBody>
          <a:bodyPr>
            <a:normAutofit/>
          </a:bodyPr>
          <a:lstStyle/>
          <a:p>
            <a:r>
              <a:rPr lang="en-IE" sz="2800" dirty="0"/>
              <a:t>Sources: 	</a:t>
            </a:r>
            <a:r>
              <a:rPr lang="en-IE" sz="2800" dirty="0">
                <a:hlinkClick r:id="rId5"/>
              </a:rPr>
              <a:t>http://kotlinlang.org/docs/reference/basic-syntax.html</a:t>
            </a:r>
            <a:endParaRPr lang="en-IE" sz="2800" dirty="0"/>
          </a:p>
          <a:p>
            <a:r>
              <a:rPr lang="en-IE" sz="2800" dirty="0"/>
              <a:t>			</a:t>
            </a:r>
            <a:r>
              <a:rPr lang="en-IE" sz="2800" dirty="0">
                <a:hlinkClick r:id="rId6"/>
              </a:rPr>
              <a:t>http://petersommerhoff.com/dev/kotlin/kotlin-for-java-devs/</a:t>
            </a:r>
          </a:p>
          <a:p>
            <a:r>
              <a:rPr lang="en-IE" sz="2800" dirty="0">
                <a:hlinkClick r:id="rId6"/>
              </a:rPr>
              <a:t> </a:t>
            </a:r>
            <a:endParaRPr sz="2800" dirty="0"/>
          </a:p>
        </p:txBody>
      </p:sp>
      <p:pic>
        <p:nvPicPr>
          <p:cNvPr id="3" name="Picture 2">
            <a:extLst>
              <a:ext uri="{FF2B5EF4-FFF2-40B4-BE49-F238E27FC236}">
                <a16:creationId xmlns:a16="http://schemas.microsoft.com/office/drawing/2014/main" xmlns="" id="{9B12A63B-B287-4EBA-9101-C769DC4B17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2632" y="231775"/>
            <a:ext cx="3834992" cy="4368800"/>
          </a:xfrm>
          <a:prstGeom prst="rect">
            <a:avLst/>
          </a:prstGeom>
        </p:spPr>
      </p:pic>
      <p:pic>
        <p:nvPicPr>
          <p:cNvPr id="2" name="tmp298E">
            <a:hlinkClick r:id="" action="ppaction://media"/>
            <a:extLst>
              <a:ext uri="{FF2B5EF4-FFF2-40B4-BE49-F238E27FC236}">
                <a16:creationId xmlns:a16="http://schemas.microsoft.com/office/drawing/2014/main" xmlns="" id="{084DFA24-923F-4516-85A5-838FE24675F0}"/>
              </a:ext>
            </a:extLst>
          </p:cNvPr>
          <p:cNvPicPr>
            <a:picLocks noChangeAspect="1"/>
          </p:cNvPicPr>
          <p:nvPr>
            <a:videoFile r:link="rId1"/>
            <p:custDataLst>
              <p:tags r:id="rId2"/>
            </p:custDataLst>
            <p:extLst>
              <p:ext uri="{DAA4B4D4-6D71-4841-9C94-3DE7FCFB9230}">
                <p14:media xmlns:p14="http://schemas.microsoft.com/office/powerpoint/2010/main" r:embed="rId3">
                  <p14:trim st="18865" end="107594.6099"/>
                </p14:media>
              </p:ext>
              <p:ext uri="{42D2F446-02D8-4167-A562-619A0277C38B}">
                <p15:isNarration xmlns:p15="http://schemas.microsoft.com/office/powerpoint/2012/main" xmlns="" val="1"/>
              </p:ext>
            </p:extLst>
          </p:nvPr>
        </p:nvPicPr>
        <p:blipFill>
          <a:blip r:embed="rId8"/>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3324225"/>
      </p:ext>
    </p:extLst>
  </p:cSld>
  <p:clrMapOvr>
    <a:masterClrMapping/>
  </p:clrMapOvr>
  <p:transition spd="med" advTm="83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var</a:t>
            </a:r>
            <a:r>
              <a:rPr lang="en-IE" dirty="0">
                <a:solidFill>
                  <a:srgbClr val="C00000"/>
                </a:solidFill>
              </a:rPr>
              <a:t> (mutable)</a:t>
            </a:r>
          </a:p>
        </p:txBody>
      </p:sp>
      <p:pic>
        <p:nvPicPr>
          <p:cNvPr id="4" name="Picture 3">
            <a:extLst>
              <a:ext uri="{FF2B5EF4-FFF2-40B4-BE49-F238E27FC236}">
                <a16:creationId xmlns:a16="http://schemas.microsoft.com/office/drawing/2014/main" xmlns="" id="{9C81675D-7538-4484-BBED-7A71E2A3B84B}"/>
              </a:ext>
            </a:extLst>
          </p:cNvPr>
          <p:cNvPicPr>
            <a:picLocks noChangeAspect="1"/>
          </p:cNvPicPr>
          <p:nvPr/>
        </p:nvPicPr>
        <p:blipFill>
          <a:blip r:embed="rId5"/>
          <a:stretch>
            <a:fillRect/>
          </a:stretch>
        </p:blipFill>
        <p:spPr>
          <a:xfrm>
            <a:off x="520592" y="2809876"/>
            <a:ext cx="11896071" cy="4772024"/>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xmlns="" id="{7FB4E82B-9325-4801-A491-8B9CF5AA2468}"/>
              </a:ext>
            </a:extLst>
          </p:cNvPr>
          <p:cNvPicPr>
            <a:picLocks noChangeAspect="1"/>
          </p:cNvPicPr>
          <p:nvPr>
            <a:videoFile r:link="rId1"/>
            <p:custDataLst>
              <p:tags r:id="rId2"/>
            </p:custDataLst>
            <p:extLst>
              <p:ext uri="{DAA4B4D4-6D71-4841-9C94-3DE7FCFB9230}">
                <p14:media xmlns:p14="http://schemas.microsoft.com/office/powerpoint/2010/main" r:embed="rId3">
                  <p14:trim st="453915" end="261026.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03504630"/>
      </p:ext>
    </p:extLst>
  </p:cSld>
  <p:clrMapOvr>
    <a:masterClrMapping/>
  </p:clrMapOvr>
  <p:transition spd="med" advTm="342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t>var</a:t>
            </a:r>
            <a:r>
              <a:rPr lang="en-IE" dirty="0"/>
              <a:t> (mutable)</a:t>
            </a:r>
          </a:p>
        </p:txBody>
      </p:sp>
      <p:pic>
        <p:nvPicPr>
          <p:cNvPr id="2" name="Picture 1">
            <a:extLst>
              <a:ext uri="{FF2B5EF4-FFF2-40B4-BE49-F238E27FC236}">
                <a16:creationId xmlns:a16="http://schemas.microsoft.com/office/drawing/2014/main" xmlns="" id="{33CBAEE0-52A9-4C81-B501-E07930BA33DA}"/>
              </a:ext>
            </a:extLst>
          </p:cNvPr>
          <p:cNvPicPr>
            <a:picLocks noChangeAspect="1"/>
          </p:cNvPicPr>
          <p:nvPr/>
        </p:nvPicPr>
        <p:blipFill>
          <a:blip r:embed="rId5"/>
          <a:stretch>
            <a:fillRect/>
          </a:stretch>
        </p:blipFill>
        <p:spPr>
          <a:xfrm>
            <a:off x="647700" y="3150043"/>
            <a:ext cx="11785600" cy="4403281"/>
          </a:xfrm>
          <a:prstGeom prst="rect">
            <a:avLst/>
          </a:prstGeom>
          <a:ln>
            <a:solidFill>
              <a:schemeClr val="tx1"/>
            </a:solidFill>
          </a:ln>
        </p:spPr>
      </p:pic>
      <p:sp>
        <p:nvSpPr>
          <p:cNvPr id="3" name="Arrow: Notched Right 2">
            <a:extLst>
              <a:ext uri="{FF2B5EF4-FFF2-40B4-BE49-F238E27FC236}">
                <a16:creationId xmlns:a16="http://schemas.microsoft.com/office/drawing/2014/main" xmlns="" id="{B7AA9049-A87F-4508-844F-5C224BEC9263}"/>
              </a:ext>
            </a:extLst>
          </p:cNvPr>
          <p:cNvSpPr/>
          <p:nvPr/>
        </p:nvSpPr>
        <p:spPr>
          <a:xfrm rot="12821407">
            <a:off x="7335129" y="5591108"/>
            <a:ext cx="1554095" cy="465367"/>
          </a:xfrm>
          <a:prstGeom prst="notched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4" name="tmpAD5B">
            <a:hlinkClick r:id="" action="ppaction://media"/>
            <a:extLst>
              <a:ext uri="{FF2B5EF4-FFF2-40B4-BE49-F238E27FC236}">
                <a16:creationId xmlns:a16="http://schemas.microsoft.com/office/drawing/2014/main" xmlns="" id="{CE6ED341-F753-4C14-AD67-B69D09FDD071}"/>
              </a:ext>
            </a:extLst>
          </p:cNvPr>
          <p:cNvPicPr>
            <a:picLocks noChangeAspect="1"/>
          </p:cNvPicPr>
          <p:nvPr>
            <a:videoFile r:link="rId1"/>
            <p:custDataLst>
              <p:tags r:id="rId2"/>
            </p:custDataLst>
            <p:extLst>
              <p:ext uri="{DAA4B4D4-6D71-4841-9C94-3DE7FCFB9230}">
                <p14:media xmlns:p14="http://schemas.microsoft.com/office/powerpoint/2010/main" r:embed="rId3">
                  <p14:trim st="488141" end="246172.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318752607"/>
      </p:ext>
    </p:extLst>
  </p:cSld>
  <p:clrMapOvr>
    <a:masterClrMapping/>
  </p:clrMapOvr>
  <p:transition spd="med" advTm="148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Functions</a:t>
            </a:r>
          </a:p>
        </p:txBody>
      </p:sp>
      <p:sp>
        <p:nvSpPr>
          <p:cNvPr id="6" name="Text Placeholder 5"/>
          <p:cNvSpPr>
            <a:spLocks noGrp="1"/>
          </p:cNvSpPr>
          <p:nvPr>
            <p:ph type="body" sz="quarter" idx="1"/>
          </p:nvPr>
        </p:nvSpPr>
        <p:spPr/>
        <p:txBody>
          <a:bodyPr/>
          <a:lstStyle/>
          <a:p>
            <a:r>
              <a:rPr lang="en-IE" dirty="0"/>
              <a:t>Parameters, return types, expression body, inferred return type</a:t>
            </a:r>
          </a:p>
        </p:txBody>
      </p:sp>
      <p:pic>
        <p:nvPicPr>
          <p:cNvPr id="2" name="tmpAD5B">
            <a:hlinkClick r:id="" action="ppaction://media"/>
            <a:extLst>
              <a:ext uri="{FF2B5EF4-FFF2-40B4-BE49-F238E27FC236}">
                <a16:creationId xmlns:a16="http://schemas.microsoft.com/office/drawing/2014/main" xmlns="" id="{E1ED0944-4ACB-45CB-AB0B-24968F382AFF}"/>
              </a:ext>
            </a:extLst>
          </p:cNvPr>
          <p:cNvPicPr>
            <a:picLocks noChangeAspect="1"/>
          </p:cNvPicPr>
          <p:nvPr>
            <a:videoFile r:link="rId1"/>
            <p:custDataLst>
              <p:tags r:id="rId2"/>
            </p:custDataLst>
            <p:extLst>
              <p:ext uri="{DAA4B4D4-6D71-4841-9C94-3DE7FCFB9230}">
                <p14:media xmlns:p14="http://schemas.microsoft.com/office/powerpoint/2010/main" r:embed="rId3">
                  <p14:trim st="502995" end="228695.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941309706"/>
      </p:ext>
    </p:extLst>
  </p:cSld>
  <p:clrMapOvr>
    <a:masterClrMapping/>
  </p:clrMapOvr>
  <p:transition spd="med" advTm="174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parameters and return types </a:t>
            </a:r>
          </a:p>
        </p:txBody>
      </p:sp>
      <p:pic>
        <p:nvPicPr>
          <p:cNvPr id="7" name="Picture 6"/>
          <p:cNvPicPr>
            <a:picLocks noChangeAspect="1"/>
          </p:cNvPicPr>
          <p:nvPr/>
        </p:nvPicPr>
        <p:blipFill>
          <a:blip r:embed="rId5"/>
          <a:stretch>
            <a:fillRect/>
          </a:stretch>
        </p:blipFill>
        <p:spPr>
          <a:xfrm>
            <a:off x="1022676" y="2384532"/>
            <a:ext cx="10959448" cy="6770620"/>
          </a:xfrm>
          <a:prstGeom prst="rect">
            <a:avLst/>
          </a:prstGeom>
          <a:ln>
            <a:solidFill>
              <a:schemeClr val="accent1"/>
            </a:solidFill>
          </a:ln>
        </p:spPr>
      </p:pic>
      <p:pic>
        <p:nvPicPr>
          <p:cNvPr id="2" name="tmpAD5B">
            <a:hlinkClick r:id="" action="ppaction://media"/>
            <a:extLst>
              <a:ext uri="{FF2B5EF4-FFF2-40B4-BE49-F238E27FC236}">
                <a16:creationId xmlns:a16="http://schemas.microsoft.com/office/drawing/2014/main" xmlns="" id="{EAFAC354-B1D8-4B71-895B-B2C9E20EED70}"/>
              </a:ext>
            </a:extLst>
          </p:cNvPr>
          <p:cNvPicPr>
            <a:picLocks noChangeAspect="1"/>
          </p:cNvPicPr>
          <p:nvPr>
            <a:videoFile r:link="rId1"/>
            <p:custDataLst>
              <p:tags r:id="rId2"/>
            </p:custDataLst>
            <p:extLst>
              <p:ext uri="{DAA4B4D4-6D71-4841-9C94-3DE7FCFB9230}">
                <p14:media xmlns:p14="http://schemas.microsoft.com/office/powerpoint/2010/main" r:embed="rId3">
                  <p14:trim st="520472" end="168555.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780558677"/>
      </p:ext>
    </p:extLst>
  </p:cSld>
  <p:clrMapOvr>
    <a:masterClrMapping/>
  </p:clrMapOvr>
  <p:transition spd="med" advTm="601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expression body, inferred return type </a:t>
            </a:r>
          </a:p>
        </p:txBody>
      </p:sp>
      <p:sp>
        <p:nvSpPr>
          <p:cNvPr id="3" name="Rectangle 2">
            <a:extLst>
              <a:ext uri="{FF2B5EF4-FFF2-40B4-BE49-F238E27FC236}">
                <a16:creationId xmlns:a16="http://schemas.microsoft.com/office/drawing/2014/main" xmlns="" id="{CC4799C9-CB9D-4E2A-876E-7DA0444490C0}"/>
              </a:ext>
            </a:extLst>
          </p:cNvPr>
          <p:cNvSpPr/>
          <p:nvPr/>
        </p:nvSpPr>
        <p:spPr>
          <a:xfrm>
            <a:off x="571500" y="3626896"/>
            <a:ext cx="11861800" cy="2677656"/>
          </a:xfrm>
          <a:prstGeom prst="rect">
            <a:avLst/>
          </a:prstGeom>
          <a:ln>
            <a:solidFill>
              <a:schemeClr val="tx1"/>
            </a:solidFill>
          </a:ln>
        </p:spPr>
        <p:txBody>
          <a:bodyPr wrap="square">
            <a:spAutoFit/>
          </a:bodyPr>
          <a:lstStyle/>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sum(a: </a:t>
            </a:r>
            <a:r>
              <a:rPr lang="en-IE" sz="2800" b="1" dirty="0" err="1">
                <a:latin typeface="Courier New" panose="02070309020205020404" pitchFamily="49" charset="0"/>
              </a:rPr>
              <a:t>Int</a:t>
            </a:r>
            <a:r>
              <a:rPr lang="en-IE" sz="2800" b="1" dirty="0">
                <a:latin typeface="Courier New" panose="02070309020205020404" pitchFamily="49" charset="0"/>
              </a:rPr>
              <a:t>, b: </a:t>
            </a:r>
            <a:r>
              <a:rPr lang="en-IE" sz="2800" b="1" dirty="0" err="1">
                <a:latin typeface="Courier New" panose="02070309020205020404" pitchFamily="49" charset="0"/>
              </a:rPr>
              <a:t>Int</a:t>
            </a:r>
            <a:r>
              <a:rPr lang="en-IE" sz="2800" b="1" dirty="0">
                <a:latin typeface="Courier New" panose="02070309020205020404" pitchFamily="49" charset="0"/>
              </a:rPr>
              <a:t>) = a + b</a:t>
            </a:r>
          </a:p>
          <a:p>
            <a:pPr algn="l"/>
            <a:endParaRPr lang="en-IE" sz="2800" dirty="0">
              <a:latin typeface="Courier New" panose="02070309020205020404" pitchFamily="49" charset="0"/>
            </a:endParaRPr>
          </a:p>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main(</a:t>
            </a:r>
            <a:r>
              <a:rPr lang="en-IE" sz="2800" b="1" dirty="0" err="1">
                <a:latin typeface="Courier New" panose="02070309020205020404" pitchFamily="49" charset="0"/>
              </a:rPr>
              <a:t>args</a:t>
            </a:r>
            <a:r>
              <a:rPr lang="en-IE" sz="2800" b="1" dirty="0">
                <a:latin typeface="Courier New" panose="02070309020205020404" pitchFamily="49" charset="0"/>
              </a:rPr>
              <a:t>: Array&lt;String&gt;) {</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"sum of 19 and 23 is </a:t>
            </a:r>
            <a:r>
              <a:rPr lang="en-IE" sz="2800" dirty="0">
                <a:latin typeface="Courier New" panose="02070309020205020404" pitchFamily="49" charset="0"/>
              </a:rPr>
              <a:t>${sum(19, 23)}</a:t>
            </a:r>
            <a:r>
              <a:rPr lang="en-IE" sz="2800" dirty="0">
                <a:solidFill>
                  <a:srgbClr val="2A00FF"/>
                </a:solidFill>
                <a:latin typeface="Courier New" panose="02070309020205020404" pitchFamily="49" charset="0"/>
              </a:rPr>
              <a:t>"</a:t>
            </a:r>
            <a:r>
              <a:rPr lang="en-IE" sz="2800" dirty="0">
                <a:latin typeface="Courier New" panose="02070309020205020404" pitchFamily="49" charset="0"/>
              </a:rPr>
              <a:t>)</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"sum of 19 and 23 is "</a:t>
            </a:r>
            <a:r>
              <a:rPr lang="en-IE" sz="2800" dirty="0">
                <a:latin typeface="Courier New" panose="02070309020205020404" pitchFamily="49" charset="0"/>
              </a:rPr>
              <a:t> + sum(19, 23))</a:t>
            </a:r>
          </a:p>
          <a:p>
            <a:pPr algn="l"/>
            <a:r>
              <a:rPr lang="en-IE" sz="2800" dirty="0">
                <a:latin typeface="Courier New" panose="02070309020205020404" pitchFamily="49" charset="0"/>
              </a:rPr>
              <a:t>}</a:t>
            </a:r>
            <a:endParaRPr lang="en-IE" sz="2800" dirty="0"/>
          </a:p>
        </p:txBody>
      </p:sp>
      <p:sp>
        <p:nvSpPr>
          <p:cNvPr id="4" name="Rectangle 3">
            <a:extLst>
              <a:ext uri="{FF2B5EF4-FFF2-40B4-BE49-F238E27FC236}">
                <a16:creationId xmlns:a16="http://schemas.microsoft.com/office/drawing/2014/main" xmlns="" id="{5BBCF1DA-6925-48B2-BB47-8603E02E37BB}"/>
              </a:ext>
            </a:extLst>
          </p:cNvPr>
          <p:cNvSpPr/>
          <p:nvPr/>
        </p:nvSpPr>
        <p:spPr>
          <a:xfrm>
            <a:off x="5196468" y="2248147"/>
            <a:ext cx="7010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E" dirty="0"/>
              <a:t>Function “sum” with an expression body and inferred return type </a:t>
            </a:r>
          </a:p>
        </p:txBody>
      </p:sp>
      <p:pic>
        <p:nvPicPr>
          <p:cNvPr id="5" name="Picture 4">
            <a:extLst>
              <a:ext uri="{FF2B5EF4-FFF2-40B4-BE49-F238E27FC236}">
                <a16:creationId xmlns:a16="http://schemas.microsoft.com/office/drawing/2014/main" xmlns="" id="{5003F4F9-E38B-4C15-9D0E-EADD422BE976}"/>
              </a:ext>
            </a:extLst>
          </p:cNvPr>
          <p:cNvPicPr>
            <a:picLocks noChangeAspect="1"/>
          </p:cNvPicPr>
          <p:nvPr/>
        </p:nvPicPr>
        <p:blipFill>
          <a:blip r:embed="rId5"/>
          <a:stretch>
            <a:fillRect/>
          </a:stretch>
        </p:blipFill>
        <p:spPr>
          <a:xfrm>
            <a:off x="1008796" y="6674004"/>
            <a:ext cx="11001375" cy="2514600"/>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xmlns="" id="{3ED94D3D-9786-4D84-AB3B-75A86EB95936}"/>
              </a:ext>
            </a:extLst>
          </p:cNvPr>
          <p:cNvPicPr>
            <a:picLocks noChangeAspect="1"/>
          </p:cNvPicPr>
          <p:nvPr>
            <a:videoFile r:link="rId1"/>
            <p:custDataLst>
              <p:tags r:id="rId2"/>
            </p:custDataLst>
            <p:extLst>
              <p:ext uri="{DAA4B4D4-6D71-4841-9C94-3DE7FCFB9230}">
                <p14:media xmlns:p14="http://schemas.microsoft.com/office/powerpoint/2010/main" r:embed="rId3">
                  <p14:trim st="580612" end="103682.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63717006"/>
      </p:ext>
    </p:extLst>
  </p:cSld>
  <p:clrMapOvr>
    <a:masterClrMapping/>
  </p:clrMapOvr>
  <p:transition spd="med" advTm="648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no return data</a:t>
            </a:r>
          </a:p>
        </p:txBody>
      </p:sp>
      <p:pic>
        <p:nvPicPr>
          <p:cNvPr id="3" name="Picture 2"/>
          <p:cNvPicPr>
            <a:picLocks noChangeAspect="1"/>
          </p:cNvPicPr>
          <p:nvPr/>
        </p:nvPicPr>
        <p:blipFill>
          <a:blip r:embed="rId5"/>
          <a:stretch>
            <a:fillRect/>
          </a:stretch>
        </p:blipFill>
        <p:spPr>
          <a:xfrm>
            <a:off x="281565" y="2114421"/>
            <a:ext cx="7440842" cy="5033510"/>
          </a:xfrm>
          <a:prstGeom prst="rect">
            <a:avLst/>
          </a:prstGeom>
          <a:ln>
            <a:solidFill>
              <a:schemeClr val="accent1"/>
            </a:solidFill>
          </a:ln>
        </p:spPr>
      </p:pic>
      <p:pic>
        <p:nvPicPr>
          <p:cNvPr id="4" name="Picture 3"/>
          <p:cNvPicPr>
            <a:picLocks noChangeAspect="1"/>
          </p:cNvPicPr>
          <p:nvPr/>
        </p:nvPicPr>
        <p:blipFill>
          <a:blip r:embed="rId6"/>
          <a:stretch>
            <a:fillRect/>
          </a:stretch>
        </p:blipFill>
        <p:spPr>
          <a:xfrm>
            <a:off x="5809788" y="4675738"/>
            <a:ext cx="7002656" cy="4928556"/>
          </a:xfrm>
          <a:prstGeom prst="rect">
            <a:avLst/>
          </a:prstGeom>
          <a:ln>
            <a:solidFill>
              <a:schemeClr val="accent1"/>
            </a:solidFill>
          </a:ln>
        </p:spPr>
      </p:pic>
      <p:pic>
        <p:nvPicPr>
          <p:cNvPr id="2" name="tmpAD5B">
            <a:hlinkClick r:id="" action="ppaction://media"/>
            <a:extLst>
              <a:ext uri="{FF2B5EF4-FFF2-40B4-BE49-F238E27FC236}">
                <a16:creationId xmlns:a16="http://schemas.microsoft.com/office/drawing/2014/main" xmlns="" id="{8A45F8DC-8067-44E6-961E-8EC0AC3CEC86}"/>
              </a:ext>
            </a:extLst>
          </p:cNvPr>
          <p:cNvPicPr>
            <a:picLocks noChangeAspect="1"/>
          </p:cNvPicPr>
          <p:nvPr>
            <a:videoFile r:link="rId1"/>
            <p:custDataLst>
              <p:tags r:id="rId2"/>
            </p:custDataLst>
            <p:extLst>
              <p:ext uri="{DAA4B4D4-6D71-4841-9C94-3DE7FCFB9230}">
                <p14:media xmlns:p14="http://schemas.microsoft.com/office/powerpoint/2010/main" r:embed="rId3">
                  <p14:trim st="645485" end="12959.3696"/>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90265254"/>
      </p:ext>
    </p:extLst>
  </p:cSld>
  <p:clrMapOvr>
    <a:masterClrMapping/>
  </p:clrMapOvr>
  <p:transition spd="med" advTm="907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Control Flow</a:t>
            </a:r>
          </a:p>
        </p:txBody>
      </p:sp>
      <p:sp>
        <p:nvSpPr>
          <p:cNvPr id="6" name="Text Placeholder 5"/>
          <p:cNvSpPr>
            <a:spLocks noGrp="1"/>
          </p:cNvSpPr>
          <p:nvPr>
            <p:ph type="body" sz="quarter" idx="1"/>
          </p:nvPr>
        </p:nvSpPr>
        <p:spPr/>
        <p:txBody>
          <a:bodyPr/>
          <a:lstStyle/>
          <a:p>
            <a:r>
              <a:rPr lang="en-IE" dirty="0"/>
              <a:t>if, when, for, while</a:t>
            </a:r>
          </a:p>
        </p:txBody>
      </p:sp>
      <p:pic>
        <p:nvPicPr>
          <p:cNvPr id="3" name="tmpA7B2">
            <a:hlinkClick r:id="" action="ppaction://media"/>
            <a:extLst>
              <a:ext uri="{FF2B5EF4-FFF2-40B4-BE49-F238E27FC236}">
                <a16:creationId xmlns:a16="http://schemas.microsoft.com/office/drawing/2014/main" xmlns="" id="{0DAC7421-FB6E-4B40-9D2A-18E54465B7C4}"/>
              </a:ext>
            </a:extLst>
          </p:cNvPr>
          <p:cNvPicPr>
            <a:picLocks noChangeAspect="1"/>
          </p:cNvPicPr>
          <p:nvPr>
            <a:videoFile r:link="rId1"/>
            <p:custDataLst>
              <p:tags r:id="rId2"/>
            </p:custDataLst>
            <p:extLst>
              <p:ext uri="{DAA4B4D4-6D71-4841-9C94-3DE7FCFB9230}">
                <p14:media xmlns:p14="http://schemas.microsoft.com/office/powerpoint/2010/main" r:embed="rId3">
                  <p14:trim end="253264.632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193655733"/>
      </p:ext>
    </p:extLst>
  </p:cSld>
  <p:clrMapOvr>
    <a:masterClrMapping/>
  </p:clrMapOvr>
  <p:transition spd="med" advTm="98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a:t>
            </a:r>
          </a:p>
        </p:txBody>
      </p:sp>
      <p:pic>
        <p:nvPicPr>
          <p:cNvPr id="2" name="Picture 1"/>
          <p:cNvPicPr>
            <a:picLocks noChangeAspect="1"/>
          </p:cNvPicPr>
          <p:nvPr/>
        </p:nvPicPr>
        <p:blipFill>
          <a:blip r:embed="rId5"/>
          <a:stretch>
            <a:fillRect/>
          </a:stretch>
        </p:blipFill>
        <p:spPr>
          <a:xfrm>
            <a:off x="571500" y="2068825"/>
            <a:ext cx="8576779" cy="5513644"/>
          </a:xfrm>
          <a:prstGeom prst="rect">
            <a:avLst/>
          </a:prstGeom>
          <a:ln>
            <a:solidFill>
              <a:schemeClr val="accent6">
                <a:lumMod val="75000"/>
              </a:schemeClr>
            </a:solidFill>
          </a:ln>
        </p:spPr>
      </p:pic>
      <p:sp>
        <p:nvSpPr>
          <p:cNvPr id="8" name="TextBox 7"/>
          <p:cNvSpPr txBox="1"/>
          <p:nvPr/>
        </p:nvSpPr>
        <p:spPr>
          <a:xfrm>
            <a:off x="8027501" y="2700348"/>
            <a:ext cx="3720232"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The traditional</a:t>
            </a:r>
            <a:r>
              <a:rPr kumimoji="0" lang="en-IE" sz="4000" b="0" i="0" u="none" strike="noStrike" cap="none" spc="0" normalizeH="0" dirty="0">
                <a:ln>
                  <a:noFill/>
                </a:ln>
                <a:solidFill>
                  <a:srgbClr val="000000"/>
                </a:solidFill>
                <a:effectLst/>
                <a:uFillTx/>
                <a:latin typeface="+mn-lt"/>
                <a:ea typeface="+mn-ea"/>
                <a:cs typeface="+mn-cs"/>
                <a:sym typeface="Helvetica Neue Light"/>
              </a:rPr>
              <a:t> wa</a:t>
            </a:r>
            <a:r>
              <a:rPr lang="en-IE" sz="4000" dirty="0"/>
              <a:t>y to write </a:t>
            </a:r>
            <a:r>
              <a:rPr lang="en-IE" sz="4000" dirty="0">
                <a:solidFill>
                  <a:srgbClr val="FF0000"/>
                </a:solidFill>
              </a:rPr>
              <a:t>if</a:t>
            </a:r>
            <a:r>
              <a:rPr lang="en-IE" sz="4000" dirty="0"/>
              <a:t>’s</a:t>
            </a:r>
            <a:endParaRPr kumimoji="0" lang="en-IE" sz="40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10" name="Arrow: Left 9"/>
          <p:cNvSpPr/>
          <p:nvPr/>
        </p:nvSpPr>
        <p:spPr>
          <a:xfrm>
            <a:off x="4670528" y="3028061"/>
            <a:ext cx="3356973"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4" name="tmpA7B2">
            <a:hlinkClick r:id="" action="ppaction://media"/>
            <a:extLst>
              <a:ext uri="{FF2B5EF4-FFF2-40B4-BE49-F238E27FC236}">
                <a16:creationId xmlns:a16="http://schemas.microsoft.com/office/drawing/2014/main" xmlns="" id="{A235465F-5DF4-4108-A534-5FF5BBCC6609}"/>
              </a:ext>
            </a:extLst>
          </p:cNvPr>
          <p:cNvPicPr>
            <a:picLocks noChangeAspect="1"/>
          </p:cNvPicPr>
          <p:nvPr>
            <a:videoFile r:link="rId1"/>
            <p:custDataLst>
              <p:tags r:id="rId2"/>
            </p:custDataLst>
            <p:extLst>
              <p:ext uri="{DAA4B4D4-6D71-4841-9C94-3DE7FCFB9230}">
                <p14:media xmlns:p14="http://schemas.microsoft.com/office/powerpoint/2010/main" r:embed="rId3">
                  <p14:trim st="9817" end="199578.632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526786385"/>
      </p:ext>
    </p:extLst>
  </p:cSld>
  <p:clrMapOvr>
    <a:masterClrMapping/>
  </p:clrMapOvr>
  <p:transition spd="med" advTm="536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a:t>
            </a:r>
          </a:p>
        </p:txBody>
      </p:sp>
      <p:pic>
        <p:nvPicPr>
          <p:cNvPr id="2" name="Picture 1"/>
          <p:cNvPicPr>
            <a:picLocks noChangeAspect="1"/>
          </p:cNvPicPr>
          <p:nvPr/>
        </p:nvPicPr>
        <p:blipFill>
          <a:blip r:embed="rId5"/>
          <a:stretch>
            <a:fillRect/>
          </a:stretch>
        </p:blipFill>
        <p:spPr>
          <a:xfrm>
            <a:off x="571500" y="2068825"/>
            <a:ext cx="8576779" cy="5513644"/>
          </a:xfrm>
          <a:prstGeom prst="rect">
            <a:avLst/>
          </a:prstGeom>
          <a:ln>
            <a:solidFill>
              <a:schemeClr val="accent6">
                <a:lumMod val="75000"/>
              </a:schemeClr>
            </a:solidFill>
          </a:ln>
        </p:spPr>
      </p:pic>
      <p:sp>
        <p:nvSpPr>
          <p:cNvPr id="7" name="Rectangle 6"/>
          <p:cNvSpPr/>
          <p:nvPr/>
        </p:nvSpPr>
        <p:spPr>
          <a:xfrm>
            <a:off x="1039660" y="7674591"/>
            <a:ext cx="10972800" cy="1754326"/>
          </a:xfrm>
          <a:prstGeom prst="rect">
            <a:avLst/>
          </a:prstGeom>
          <a:ln>
            <a:solidFill>
              <a:schemeClr val="accent1">
                <a:lumMod val="75000"/>
              </a:schemeClr>
            </a:solidFill>
          </a:ln>
        </p:spPr>
        <p:txBody>
          <a:bodyPr wrap="square">
            <a:spAutoFit/>
          </a:bodyPr>
          <a:lstStyle/>
          <a:p>
            <a:r>
              <a:rPr lang="en-IE" dirty="0"/>
              <a:t>HOWEVER….in Kotlin, </a:t>
            </a:r>
            <a:r>
              <a:rPr lang="en-IE" i="1" dirty="0">
                <a:solidFill>
                  <a:srgbClr val="FF0000"/>
                </a:solidFill>
              </a:rPr>
              <a:t>if</a:t>
            </a:r>
            <a:r>
              <a:rPr lang="en-IE" dirty="0">
                <a:solidFill>
                  <a:srgbClr val="FF0000"/>
                </a:solidFill>
              </a:rPr>
              <a:t> </a:t>
            </a:r>
            <a:r>
              <a:rPr lang="en-IE" dirty="0"/>
              <a:t>is an expression, i.e. it returns a value. Therefore there is </a:t>
            </a:r>
            <a:r>
              <a:rPr lang="en-IE" u="sng" dirty="0"/>
              <a:t>no ternary operator</a:t>
            </a:r>
            <a:r>
              <a:rPr lang="en-IE" dirty="0"/>
              <a:t> (condition ? then : else), because ordinary </a:t>
            </a:r>
            <a:r>
              <a:rPr lang="en-IE" i="1" dirty="0">
                <a:solidFill>
                  <a:srgbClr val="FF0000"/>
                </a:solidFill>
              </a:rPr>
              <a:t>if </a:t>
            </a:r>
            <a:r>
              <a:rPr lang="en-IE" dirty="0"/>
              <a:t>works fine in this role.</a:t>
            </a:r>
          </a:p>
        </p:txBody>
      </p:sp>
      <p:sp>
        <p:nvSpPr>
          <p:cNvPr id="8" name="TextBox 7"/>
          <p:cNvSpPr txBox="1"/>
          <p:nvPr/>
        </p:nvSpPr>
        <p:spPr>
          <a:xfrm>
            <a:off x="8027501" y="2700348"/>
            <a:ext cx="3720232"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The traditional</a:t>
            </a:r>
            <a:r>
              <a:rPr kumimoji="0" lang="en-IE" sz="4000" b="0" i="0" u="none" strike="noStrike" cap="none" spc="0" normalizeH="0" dirty="0">
                <a:ln>
                  <a:noFill/>
                </a:ln>
                <a:solidFill>
                  <a:srgbClr val="000000"/>
                </a:solidFill>
                <a:effectLst/>
                <a:uFillTx/>
                <a:latin typeface="+mn-lt"/>
                <a:ea typeface="+mn-ea"/>
                <a:cs typeface="+mn-cs"/>
                <a:sym typeface="Helvetica Neue Light"/>
              </a:rPr>
              <a:t> wa</a:t>
            </a:r>
            <a:r>
              <a:rPr lang="en-IE" sz="4000" dirty="0"/>
              <a:t>y to write </a:t>
            </a:r>
            <a:r>
              <a:rPr lang="en-IE" sz="4000" dirty="0">
                <a:solidFill>
                  <a:srgbClr val="FF0000"/>
                </a:solidFill>
              </a:rPr>
              <a:t>if</a:t>
            </a:r>
            <a:r>
              <a:rPr lang="en-IE" sz="4000" dirty="0"/>
              <a:t>’s</a:t>
            </a:r>
            <a:endParaRPr kumimoji="0" lang="en-IE" sz="40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10" name="Arrow: Left 9"/>
          <p:cNvSpPr/>
          <p:nvPr/>
        </p:nvSpPr>
        <p:spPr>
          <a:xfrm>
            <a:off x="4670528" y="3028061"/>
            <a:ext cx="3356973"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3" name="tmpA7B2">
            <a:hlinkClick r:id="" action="ppaction://media"/>
            <a:extLst>
              <a:ext uri="{FF2B5EF4-FFF2-40B4-BE49-F238E27FC236}">
                <a16:creationId xmlns:a16="http://schemas.microsoft.com/office/drawing/2014/main" xmlns="" id="{27D1A80E-0191-4318-B4FD-E7A75153708B}"/>
              </a:ext>
            </a:extLst>
          </p:cNvPr>
          <p:cNvPicPr>
            <a:picLocks noChangeAspect="1"/>
          </p:cNvPicPr>
          <p:nvPr>
            <a:videoFile r:link="rId1"/>
            <p:custDataLst>
              <p:tags r:id="rId2"/>
            </p:custDataLst>
            <p:extLst>
              <p:ext uri="{DAA4B4D4-6D71-4841-9C94-3DE7FCFB9230}">
                <p14:media xmlns:p14="http://schemas.microsoft.com/office/powerpoint/2010/main" r:embed="rId3">
                  <p14:trim st="63503" end="171549.632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109135609"/>
      </p:ext>
    </p:extLst>
  </p:cSld>
  <p:clrMapOvr>
    <a:masterClrMapping/>
  </p:clrMapOvr>
  <p:transition spd="med" advTm="280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4" name="TextBox 3"/>
          <p:cNvSpPr txBox="1"/>
          <p:nvPr/>
        </p:nvSpPr>
        <p:spPr>
          <a:xfrm>
            <a:off x="9472441" y="2842102"/>
            <a:ext cx="3073594"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Using </a:t>
            </a:r>
            <a:r>
              <a:rPr kumimoji="0" lang="en-IE" sz="4000" b="0" i="0" u="none" strike="noStrike" cap="none" spc="0" normalizeH="0" baseline="0" dirty="0">
                <a:ln>
                  <a:noFill/>
                </a:ln>
                <a:solidFill>
                  <a:srgbClr val="FF0000"/>
                </a:solidFill>
                <a:effectLst/>
                <a:uFillTx/>
                <a:latin typeface="+mn-lt"/>
                <a:ea typeface="+mn-ea"/>
                <a:cs typeface="+mn-cs"/>
                <a:sym typeface="Helvetica Neue Light"/>
              </a:rPr>
              <a:t>if</a:t>
            </a:r>
            <a:r>
              <a:rPr kumimoji="0" lang="en-IE" sz="4000" b="0" i="0" u="none" strike="noStrike" cap="none" spc="0" normalizeH="0" baseline="0" dirty="0">
                <a:ln>
                  <a:noFill/>
                </a:ln>
                <a:solidFill>
                  <a:srgbClr val="000000"/>
                </a:solidFill>
                <a:effectLst/>
                <a:uFillTx/>
                <a:latin typeface="+mn-lt"/>
                <a:ea typeface="+mn-ea"/>
                <a:cs typeface="+mn-cs"/>
                <a:sym typeface="Helvetica Neue Light"/>
              </a:rPr>
              <a:t> as an expression</a:t>
            </a:r>
          </a:p>
        </p:txBody>
      </p:sp>
      <p:sp>
        <p:nvSpPr>
          <p:cNvPr id="5" name="Arrow: Down 4"/>
          <p:cNvSpPr/>
          <p:nvPr/>
        </p:nvSpPr>
        <p:spPr>
          <a:xfrm>
            <a:off x="10615962" y="4114244"/>
            <a:ext cx="587430" cy="1974321"/>
          </a:xfrm>
          <a:prstGeom prst="down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7" name="Picture 6">
            <a:extLst>
              <a:ext uri="{FF2B5EF4-FFF2-40B4-BE49-F238E27FC236}">
                <a16:creationId xmlns:a16="http://schemas.microsoft.com/office/drawing/2014/main" xmlns="" id="{C395FB27-D9E6-4C1B-A8C9-2AA6C242F51A}"/>
              </a:ext>
            </a:extLst>
          </p:cNvPr>
          <p:cNvPicPr>
            <a:picLocks noChangeAspect="1"/>
          </p:cNvPicPr>
          <p:nvPr/>
        </p:nvPicPr>
        <p:blipFill>
          <a:blip r:embed="rId5"/>
          <a:stretch>
            <a:fillRect/>
          </a:stretch>
        </p:blipFill>
        <p:spPr>
          <a:xfrm>
            <a:off x="571500" y="2068825"/>
            <a:ext cx="8576779" cy="5513644"/>
          </a:xfrm>
          <a:prstGeom prst="rect">
            <a:avLst/>
          </a:prstGeom>
          <a:ln>
            <a:solidFill>
              <a:schemeClr val="accent6">
                <a:lumMod val="75000"/>
              </a:schemeClr>
            </a:solidFill>
          </a:ln>
        </p:spPr>
      </p:pic>
      <p:pic>
        <p:nvPicPr>
          <p:cNvPr id="3" name="Picture 2"/>
          <p:cNvPicPr>
            <a:picLocks noChangeAspect="1"/>
          </p:cNvPicPr>
          <p:nvPr/>
        </p:nvPicPr>
        <p:blipFill>
          <a:blip r:embed="rId6"/>
          <a:stretch>
            <a:fillRect/>
          </a:stretch>
        </p:blipFill>
        <p:spPr>
          <a:xfrm>
            <a:off x="4513416" y="6088566"/>
            <a:ext cx="8032619" cy="3520594"/>
          </a:xfrm>
          <a:prstGeom prst="rect">
            <a:avLst/>
          </a:prstGeom>
          <a:ln>
            <a:solidFill>
              <a:schemeClr val="accent6">
                <a:lumMod val="75000"/>
              </a:schemeClr>
            </a:solidFill>
          </a:ln>
        </p:spPr>
      </p:pic>
      <p:pic>
        <p:nvPicPr>
          <p:cNvPr id="2" name="tmpA7B2">
            <a:hlinkClick r:id="" action="ppaction://media"/>
            <a:extLst>
              <a:ext uri="{FF2B5EF4-FFF2-40B4-BE49-F238E27FC236}">
                <a16:creationId xmlns:a16="http://schemas.microsoft.com/office/drawing/2014/main" xmlns="" id="{CBC13F05-FD00-4272-91D0-6FA1312E8CE6}"/>
              </a:ext>
            </a:extLst>
          </p:cNvPr>
          <p:cNvPicPr>
            <a:picLocks noChangeAspect="1"/>
          </p:cNvPicPr>
          <p:nvPr>
            <a:videoFile r:link="rId1"/>
            <p:custDataLst>
              <p:tags r:id="rId2"/>
            </p:custDataLst>
            <p:extLst>
              <p:ext uri="{DAA4B4D4-6D71-4841-9C94-3DE7FCFB9230}">
                <p14:media xmlns:p14="http://schemas.microsoft.com/office/powerpoint/2010/main" r:embed="rId3">
                  <p14:trim st="91532" end="131554.6326"/>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028227443"/>
      </p:ext>
    </p:extLst>
  </p:cSld>
  <p:clrMapOvr>
    <a:masterClrMapping/>
  </p:clrMapOvr>
  <p:transition spd="med" advTm="399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89000" y="879475"/>
            <a:ext cx="11214100" cy="7962900"/>
          </a:xfrm>
        </p:spPr>
        <p:txBody>
          <a:bodyPr>
            <a:normAutofit/>
          </a:bodyPr>
          <a:lstStyle/>
          <a:p>
            <a:pPr marL="0" indent="0">
              <a:spcBef>
                <a:spcPts val="1200"/>
              </a:spcBef>
              <a:buNone/>
            </a:pPr>
            <a:r>
              <a:rPr lang="en-IE" sz="4400" dirty="0">
                <a:solidFill>
                  <a:schemeClr val="tx1"/>
                </a:solidFill>
              </a:rPr>
              <a:t>Agenda</a:t>
            </a:r>
          </a:p>
          <a:p>
            <a:pPr marL="0" indent="0">
              <a:spcBef>
                <a:spcPts val="1200"/>
              </a:spcBef>
              <a:buNone/>
            </a:pPr>
            <a:endParaRPr lang="en-IE" dirty="0">
              <a:solidFill>
                <a:schemeClr val="tx1"/>
              </a:solidFill>
            </a:endParaRPr>
          </a:p>
          <a:p>
            <a:pPr>
              <a:spcBef>
                <a:spcPts val="1200"/>
              </a:spcBef>
            </a:pPr>
            <a:r>
              <a:rPr lang="en-IE" dirty="0">
                <a:solidFill>
                  <a:schemeClr val="tx1"/>
                </a:solidFill>
              </a:rPr>
              <a:t>Basic Types</a:t>
            </a:r>
          </a:p>
          <a:p>
            <a:pPr>
              <a:spcBef>
                <a:spcPts val="1200"/>
              </a:spcBef>
            </a:pPr>
            <a:r>
              <a:rPr lang="en-IE" dirty="0">
                <a:solidFill>
                  <a:schemeClr val="tx1"/>
                </a:solidFill>
              </a:rPr>
              <a:t>Local Variables (</a:t>
            </a:r>
            <a:r>
              <a:rPr lang="en-IE" dirty="0" err="1">
                <a:solidFill>
                  <a:schemeClr val="tx1"/>
                </a:solidFill>
              </a:rPr>
              <a:t>val</a:t>
            </a:r>
            <a:r>
              <a:rPr lang="en-IE" dirty="0">
                <a:solidFill>
                  <a:schemeClr val="tx1"/>
                </a:solidFill>
              </a:rPr>
              <a:t> &amp; </a:t>
            </a:r>
            <a:r>
              <a:rPr lang="en-IE" dirty="0" err="1">
                <a:solidFill>
                  <a:schemeClr val="tx1"/>
                </a:solidFill>
              </a:rPr>
              <a:t>var</a:t>
            </a:r>
            <a:r>
              <a:rPr lang="en-IE" dirty="0">
                <a:solidFill>
                  <a:schemeClr val="tx1"/>
                </a:solidFill>
              </a:rPr>
              <a:t>)</a:t>
            </a:r>
          </a:p>
          <a:p>
            <a:pPr>
              <a:spcBef>
                <a:spcPts val="1200"/>
              </a:spcBef>
            </a:pPr>
            <a:r>
              <a:rPr lang="en-IE" dirty="0">
                <a:solidFill>
                  <a:schemeClr val="tx1"/>
                </a:solidFill>
              </a:rPr>
              <a:t>Functions</a:t>
            </a:r>
          </a:p>
          <a:p>
            <a:pPr>
              <a:spcBef>
                <a:spcPts val="1200"/>
              </a:spcBef>
            </a:pPr>
            <a:r>
              <a:rPr lang="en-IE" dirty="0">
                <a:solidFill>
                  <a:schemeClr val="tx1"/>
                </a:solidFill>
              </a:rPr>
              <a:t>Control Flow (if, when, for, while)</a:t>
            </a:r>
          </a:p>
          <a:p>
            <a:pPr>
              <a:spcBef>
                <a:spcPts val="1200"/>
              </a:spcBef>
            </a:pPr>
            <a:r>
              <a:rPr lang="en-IE" dirty="0">
                <a:solidFill>
                  <a:schemeClr val="tx1"/>
                </a:solidFill>
              </a:rPr>
              <a:t>Strings &amp; String Templates</a:t>
            </a:r>
          </a:p>
          <a:p>
            <a:pPr>
              <a:spcBef>
                <a:spcPts val="1200"/>
              </a:spcBef>
            </a:pPr>
            <a:r>
              <a:rPr lang="en-IE" dirty="0">
                <a:solidFill>
                  <a:schemeClr val="tx1"/>
                </a:solidFill>
              </a:rPr>
              <a:t>Ranges (and the </a:t>
            </a:r>
            <a:r>
              <a:rPr lang="en-IE" b="1" i="1" dirty="0">
                <a:solidFill>
                  <a:schemeClr val="tx1"/>
                </a:solidFill>
              </a:rPr>
              <a:t>in </a:t>
            </a:r>
            <a:r>
              <a:rPr lang="en-IE" dirty="0">
                <a:solidFill>
                  <a:schemeClr val="tx1"/>
                </a:solidFill>
              </a:rPr>
              <a:t>operator)</a:t>
            </a:r>
          </a:p>
          <a:p>
            <a:pPr>
              <a:spcBef>
                <a:spcPts val="1200"/>
              </a:spcBef>
            </a:pPr>
            <a:r>
              <a:rPr lang="en-IE" dirty="0">
                <a:solidFill>
                  <a:schemeClr val="tx1"/>
                </a:solidFill>
              </a:rPr>
              <a:t>Type Checks &amp; Casts</a:t>
            </a:r>
          </a:p>
          <a:p>
            <a:pPr>
              <a:spcBef>
                <a:spcPts val="1200"/>
              </a:spcBef>
            </a:pPr>
            <a:r>
              <a:rPr lang="en-IE" dirty="0">
                <a:solidFill>
                  <a:schemeClr val="tx1"/>
                </a:solidFill>
              </a:rPr>
              <a:t>Null Safety</a:t>
            </a:r>
          </a:p>
          <a:p>
            <a:pPr>
              <a:spcBef>
                <a:spcPts val="1200"/>
              </a:spcBef>
            </a:pPr>
            <a:r>
              <a:rPr lang="en-IE" dirty="0">
                <a:solidFill>
                  <a:schemeClr val="tx1"/>
                </a:solidFill>
              </a:rPr>
              <a:t>Comments</a:t>
            </a:r>
          </a:p>
          <a:p>
            <a:pPr marL="0" indent="0">
              <a:spcBef>
                <a:spcPts val="1200"/>
              </a:spcBef>
              <a:buNone/>
            </a:pPr>
            <a:endParaRPr lang="en-IE" dirty="0">
              <a:solidFill>
                <a:schemeClr val="tx1"/>
              </a:solidFill>
            </a:endParaRPr>
          </a:p>
          <a:p>
            <a:endParaRPr lang="en-IE" dirty="0"/>
          </a:p>
          <a:p>
            <a:endParaRPr lang="en-IE" dirty="0"/>
          </a:p>
          <a:p>
            <a:endParaRPr lang="en-IE" dirty="0"/>
          </a:p>
        </p:txBody>
      </p:sp>
      <p:pic>
        <p:nvPicPr>
          <p:cNvPr id="4" name="Picture 3">
            <a:extLst>
              <a:ext uri="{FF2B5EF4-FFF2-40B4-BE49-F238E27FC236}">
                <a16:creationId xmlns:a16="http://schemas.microsoft.com/office/drawing/2014/main" xmlns="" id="{28DD94D6-7EAC-42DA-A587-DBC89139E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2632" y="231775"/>
            <a:ext cx="3834992" cy="4368800"/>
          </a:xfrm>
          <a:prstGeom prst="rect">
            <a:avLst/>
          </a:prstGeom>
        </p:spPr>
      </p:pic>
      <p:pic>
        <p:nvPicPr>
          <p:cNvPr id="2" name="tmp298E">
            <a:hlinkClick r:id="" action="ppaction://media"/>
            <a:extLst>
              <a:ext uri="{FF2B5EF4-FFF2-40B4-BE49-F238E27FC236}">
                <a16:creationId xmlns:a16="http://schemas.microsoft.com/office/drawing/2014/main" xmlns="" id="{5C1EF93F-882C-4F4F-A258-92788477D10D}"/>
              </a:ext>
            </a:extLst>
          </p:cNvPr>
          <p:cNvPicPr>
            <a:picLocks noChangeAspect="1"/>
          </p:cNvPicPr>
          <p:nvPr>
            <a:videoFile r:link="rId1"/>
            <p:custDataLst>
              <p:tags r:id="rId2"/>
            </p:custDataLst>
            <p:extLst>
              <p:ext uri="{DAA4B4D4-6D71-4841-9C94-3DE7FCFB9230}">
                <p14:media xmlns:p14="http://schemas.microsoft.com/office/powerpoint/2010/main" r:embed="rId3">
                  <p14:trim st="27197" end="82409.609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66953880"/>
      </p:ext>
    </p:extLst>
  </p:cSld>
  <p:clrMapOvr>
    <a:masterClrMapping/>
  </p:clrMapOvr>
  <p:transition spd="med" advTm="25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Control Flow – if </a:t>
            </a:r>
          </a:p>
        </p:txBody>
      </p:sp>
      <p:pic>
        <p:nvPicPr>
          <p:cNvPr id="3" name="Picture 2"/>
          <p:cNvPicPr>
            <a:picLocks noChangeAspect="1"/>
          </p:cNvPicPr>
          <p:nvPr/>
        </p:nvPicPr>
        <p:blipFill rotWithShape="1">
          <a:blip r:embed="rId5"/>
          <a:srcRect r="23664"/>
          <a:stretch/>
        </p:blipFill>
        <p:spPr>
          <a:xfrm>
            <a:off x="892489" y="2255190"/>
            <a:ext cx="5931589" cy="7256799"/>
          </a:xfrm>
          <a:prstGeom prst="rect">
            <a:avLst/>
          </a:prstGeom>
          <a:ln>
            <a:solidFill>
              <a:schemeClr val="accent1">
                <a:lumMod val="75000"/>
              </a:schemeClr>
            </a:solidFill>
          </a:ln>
        </p:spPr>
      </p:pic>
      <p:sp>
        <p:nvSpPr>
          <p:cNvPr id="4" name="TextBox 3"/>
          <p:cNvSpPr txBox="1"/>
          <p:nvPr/>
        </p:nvSpPr>
        <p:spPr>
          <a:xfrm>
            <a:off x="8237867" y="2400157"/>
            <a:ext cx="3795388" cy="619656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Some examples without</a:t>
            </a:r>
            <a:r>
              <a:rPr kumimoji="0" lang="en-IE" sz="3600" b="0" i="0" u="none" strike="noStrike" cap="none" spc="0" normalizeH="0" dirty="0">
                <a:ln>
                  <a:noFill/>
                </a:ln>
                <a:solidFill>
                  <a:srgbClr val="000000"/>
                </a:solidFill>
                <a:effectLst/>
                <a:uFillTx/>
                <a:latin typeface="+mn-lt"/>
                <a:ea typeface="+mn-ea"/>
                <a:cs typeface="+mn-cs"/>
                <a:sym typeface="Helvetica Neue Light"/>
              </a:rPr>
              <a:t> using functions.</a:t>
            </a:r>
          </a:p>
          <a:p>
            <a:pPr marL="0" marR="0" indent="0" algn="ctr" defTabSz="584200" rtl="0" fontAlgn="auto" latinLnBrk="0" hangingPunct="0">
              <a:lnSpc>
                <a:spcPct val="100000"/>
              </a:lnSpc>
              <a:spcBef>
                <a:spcPts val="0"/>
              </a:spcBef>
              <a:spcAft>
                <a:spcPts val="0"/>
              </a:spcAft>
              <a:buClrTx/>
              <a:buSzTx/>
              <a:buFontTx/>
              <a:buNone/>
              <a:tabLst/>
            </a:pPr>
            <a:endParaRPr lang="en-IE" baseline="0" dirty="0">
              <a:solidFill>
                <a:srgbClr val="000000"/>
              </a:solidFill>
            </a:endParaRPr>
          </a:p>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dirty="0">
                <a:ln>
                  <a:noFill/>
                </a:ln>
                <a:solidFill>
                  <a:srgbClr val="000000"/>
                </a:solidFill>
                <a:effectLst/>
                <a:uFillTx/>
                <a:latin typeface="+mn-lt"/>
                <a:ea typeface="+mn-ea"/>
                <a:cs typeface="+mn-cs"/>
                <a:sym typeface="Helvetica Neue Light"/>
              </a:rPr>
              <a:t>The first two examples use </a:t>
            </a:r>
            <a:r>
              <a:rPr kumimoji="0" lang="en-IE" sz="3600" b="0" i="1" u="none" strike="noStrike" cap="none" spc="0" normalizeH="0" dirty="0">
                <a:ln>
                  <a:noFill/>
                </a:ln>
                <a:solidFill>
                  <a:srgbClr val="FF0000"/>
                </a:solidFill>
                <a:effectLst/>
                <a:uFillTx/>
                <a:latin typeface="+mn-lt"/>
                <a:ea typeface="+mn-ea"/>
                <a:cs typeface="+mn-cs"/>
                <a:sym typeface="Helvetica Neue Light"/>
              </a:rPr>
              <a:t>if</a:t>
            </a:r>
            <a:r>
              <a:rPr kumimoji="0" lang="en-IE" sz="3600" b="0" i="0" u="none" strike="noStrike" cap="none" spc="0" normalizeH="0" dirty="0">
                <a:ln>
                  <a:noFill/>
                </a:ln>
                <a:solidFill>
                  <a:srgbClr val="000000"/>
                </a:solidFill>
                <a:effectLst/>
                <a:uFillTx/>
                <a:latin typeface="+mn-lt"/>
                <a:ea typeface="+mn-ea"/>
                <a:cs typeface="+mn-cs"/>
                <a:sym typeface="Helvetica Neue Light"/>
              </a:rPr>
              <a:t> as a statement.</a:t>
            </a:r>
          </a:p>
          <a:p>
            <a:pPr marL="0" marR="0" indent="0" algn="ctr" defTabSz="584200" rtl="0" fontAlgn="auto" latinLnBrk="0" hangingPunct="0">
              <a:lnSpc>
                <a:spcPct val="100000"/>
              </a:lnSpc>
              <a:spcBef>
                <a:spcPts val="0"/>
              </a:spcBef>
              <a:spcAft>
                <a:spcPts val="0"/>
              </a:spcAft>
              <a:buClrTx/>
              <a:buSzTx/>
              <a:buFontTx/>
              <a:buNone/>
              <a:tabLst/>
            </a:pPr>
            <a:endParaRPr lang="en-IE" baseline="0" dirty="0">
              <a:solidFill>
                <a:srgbClr val="000000"/>
              </a:solidFill>
            </a:endParaRPr>
          </a:p>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dirty="0">
                <a:ln>
                  <a:noFill/>
                </a:ln>
                <a:solidFill>
                  <a:srgbClr val="000000"/>
                </a:solidFill>
                <a:effectLst/>
                <a:uFillTx/>
                <a:latin typeface="+mn-lt"/>
                <a:ea typeface="+mn-ea"/>
                <a:cs typeface="+mn-cs"/>
                <a:sym typeface="Helvetica Neue Light"/>
              </a:rPr>
              <a:t>The last example uses </a:t>
            </a:r>
            <a:r>
              <a:rPr kumimoji="0" lang="en-IE" sz="3600" b="0" i="1" u="none" strike="noStrike" cap="none" spc="0" normalizeH="0" dirty="0">
                <a:ln>
                  <a:noFill/>
                </a:ln>
                <a:solidFill>
                  <a:srgbClr val="FF0000"/>
                </a:solidFill>
                <a:effectLst/>
                <a:uFillTx/>
                <a:latin typeface="+mn-lt"/>
                <a:ea typeface="+mn-ea"/>
                <a:cs typeface="+mn-cs"/>
                <a:sym typeface="Helvetica Neue Light"/>
              </a:rPr>
              <a:t>if</a:t>
            </a:r>
            <a:r>
              <a:rPr kumimoji="0" lang="en-IE" sz="3600" b="0" i="0" u="none" strike="noStrike" cap="none" spc="0" normalizeH="0" dirty="0">
                <a:ln>
                  <a:noFill/>
                </a:ln>
                <a:solidFill>
                  <a:srgbClr val="000000"/>
                </a:solidFill>
                <a:effectLst/>
                <a:uFillTx/>
                <a:latin typeface="+mn-lt"/>
                <a:ea typeface="+mn-ea"/>
                <a:cs typeface="+mn-cs"/>
                <a:sym typeface="Helvetica Neue Light"/>
              </a:rPr>
              <a:t> as an expression.</a:t>
            </a:r>
            <a:endParaRPr kumimoji="0" lang="en-IE" sz="36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5" name="Arrow: Left 4"/>
          <p:cNvSpPr/>
          <p:nvPr/>
        </p:nvSpPr>
        <p:spPr>
          <a:xfrm>
            <a:off x="6824078" y="2605238"/>
            <a:ext cx="1389778"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6" name="tmpA7B2">
            <a:hlinkClick r:id="" action="ppaction://media"/>
            <a:extLst>
              <a:ext uri="{FF2B5EF4-FFF2-40B4-BE49-F238E27FC236}">
                <a16:creationId xmlns:a16="http://schemas.microsoft.com/office/drawing/2014/main" xmlns="" id="{9D29F0DF-6909-4814-85D8-DEA2107F0A4B}"/>
              </a:ext>
            </a:extLst>
          </p:cNvPr>
          <p:cNvPicPr>
            <a:picLocks noChangeAspect="1"/>
          </p:cNvPicPr>
          <p:nvPr>
            <a:videoFile r:link="rId1"/>
            <p:custDataLst>
              <p:tags r:id="rId2"/>
            </p:custDataLst>
            <p:extLst>
              <p:ext uri="{DAA4B4D4-6D71-4841-9C94-3DE7FCFB9230}">
                <p14:media xmlns:p14="http://schemas.microsoft.com/office/powerpoint/2010/main" r:embed="rId3">
                  <p14:trim st="131527" end="60093.632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588666216"/>
      </p:ext>
    </p:extLst>
  </p:cSld>
  <p:clrMapOvr>
    <a:masterClrMapping/>
  </p:clrMapOvr>
  <p:transition spd="med" advTm="714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2" name="Rectangle 1"/>
          <p:cNvSpPr/>
          <p:nvPr/>
        </p:nvSpPr>
        <p:spPr>
          <a:xfrm>
            <a:off x="1409874" y="2183363"/>
            <a:ext cx="9851024" cy="1200329"/>
          </a:xfrm>
          <a:prstGeom prst="rect">
            <a:avLst/>
          </a:prstGeom>
          <a:ln>
            <a:solidFill>
              <a:schemeClr val="accent1">
                <a:lumMod val="75000"/>
              </a:schemeClr>
            </a:solidFill>
          </a:ln>
        </p:spPr>
        <p:txBody>
          <a:bodyPr wrap="square">
            <a:spAutoFit/>
          </a:bodyPr>
          <a:lstStyle/>
          <a:p>
            <a:r>
              <a:rPr lang="en-IE" i="1" dirty="0">
                <a:solidFill>
                  <a:srgbClr val="FF0000"/>
                </a:solidFill>
              </a:rPr>
              <a:t>if</a:t>
            </a:r>
            <a:r>
              <a:rPr lang="en-IE" dirty="0">
                <a:solidFill>
                  <a:srgbClr val="FF0000"/>
                </a:solidFill>
              </a:rPr>
              <a:t> </a:t>
            </a:r>
            <a:r>
              <a:rPr lang="en-IE" dirty="0"/>
              <a:t>branches can also be blocks.</a:t>
            </a:r>
          </a:p>
          <a:p>
            <a:r>
              <a:rPr lang="en-IE" dirty="0"/>
              <a:t>The last expression is the value of a block:</a:t>
            </a:r>
          </a:p>
        </p:txBody>
      </p:sp>
      <p:sp>
        <p:nvSpPr>
          <p:cNvPr id="4" name="Rectangle 3">
            <a:extLst>
              <a:ext uri="{FF2B5EF4-FFF2-40B4-BE49-F238E27FC236}">
                <a16:creationId xmlns:a16="http://schemas.microsoft.com/office/drawing/2014/main" xmlns="" id="{E291E873-F668-43C7-AAFA-0588F203288B}"/>
              </a:ext>
            </a:extLst>
          </p:cNvPr>
          <p:cNvSpPr/>
          <p:nvPr/>
        </p:nvSpPr>
        <p:spPr>
          <a:xfrm>
            <a:off x="571500" y="3568349"/>
            <a:ext cx="7248293" cy="4401205"/>
          </a:xfrm>
          <a:prstGeom prst="rect">
            <a:avLst/>
          </a:prstGeom>
          <a:solidFill>
            <a:schemeClr val="bg2">
              <a:lumMod val="20000"/>
              <a:lumOff val="80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 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max</a:t>
            </a:r>
            <a:r>
              <a:rPr lang="en-IE" sz="2800" b="1" dirty="0">
                <a:latin typeface="Courier New" panose="02070309020205020404" pitchFamily="49" charset="0"/>
              </a:rPr>
              <a:t> = </a:t>
            </a:r>
            <a:r>
              <a:rPr lang="en-IE" sz="2800" b="1" dirty="0">
                <a:solidFill>
                  <a:srgbClr val="7F0055"/>
                </a:solidFill>
                <a:latin typeface="Courier New" panose="02070309020205020404" pitchFamily="49" charset="0"/>
              </a:rPr>
              <a:t>if</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&gt;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a"</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a</a:t>
            </a:r>
          </a:p>
          <a:p>
            <a:pPr algn="l"/>
            <a:r>
              <a:rPr lang="en-IE" sz="2800" dirty="0">
                <a:latin typeface="Courier New" panose="02070309020205020404" pitchFamily="49" charset="0"/>
              </a:rPr>
              <a:t>  			  	}</a:t>
            </a: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else</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b"</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b</a:t>
            </a:r>
          </a:p>
          <a:p>
            <a:pPr algn="l"/>
            <a:r>
              <a:rPr lang="en-IE" sz="2800" dirty="0">
                <a:latin typeface="Courier New" panose="02070309020205020404" pitchFamily="49" charset="0"/>
              </a:rPr>
              <a:t>  				}</a:t>
            </a:r>
          </a:p>
        </p:txBody>
      </p:sp>
      <p:pic>
        <p:nvPicPr>
          <p:cNvPr id="3" name="tmpA7B2">
            <a:hlinkClick r:id="" action="ppaction://media"/>
            <a:extLst>
              <a:ext uri="{FF2B5EF4-FFF2-40B4-BE49-F238E27FC236}">
                <a16:creationId xmlns:a16="http://schemas.microsoft.com/office/drawing/2014/main" xmlns="" id="{FE7DFDC2-7A73-414A-BB50-D9346D7281D9}"/>
              </a:ext>
            </a:extLst>
          </p:cNvPr>
          <p:cNvPicPr>
            <a:picLocks noChangeAspect="1"/>
          </p:cNvPicPr>
          <p:nvPr>
            <a:videoFile r:link="rId1"/>
            <p:custDataLst>
              <p:tags r:id="rId2"/>
            </p:custDataLst>
            <p:extLst>
              <p:ext uri="{DAA4B4D4-6D71-4841-9C94-3DE7FCFB9230}">
                <p14:media xmlns:p14="http://schemas.microsoft.com/office/powerpoint/2010/main" r:embed="rId3">
                  <p14:trim st="202988" end="18218.632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617967749"/>
      </p:ext>
    </p:extLst>
  </p:cSld>
  <p:clrMapOvr>
    <a:masterClrMapping/>
  </p:clrMapOvr>
  <p:transition spd="med" advTm="418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2" name="Rectangle 1"/>
          <p:cNvSpPr/>
          <p:nvPr/>
        </p:nvSpPr>
        <p:spPr>
          <a:xfrm>
            <a:off x="1409874" y="2183363"/>
            <a:ext cx="9851024" cy="1200329"/>
          </a:xfrm>
          <a:prstGeom prst="rect">
            <a:avLst/>
          </a:prstGeom>
          <a:ln>
            <a:solidFill>
              <a:schemeClr val="accent1">
                <a:lumMod val="75000"/>
              </a:schemeClr>
            </a:solidFill>
          </a:ln>
        </p:spPr>
        <p:txBody>
          <a:bodyPr wrap="square">
            <a:spAutoFit/>
          </a:bodyPr>
          <a:lstStyle/>
          <a:p>
            <a:r>
              <a:rPr lang="en-IE" i="1" dirty="0">
                <a:solidFill>
                  <a:srgbClr val="FF0000"/>
                </a:solidFill>
              </a:rPr>
              <a:t>if</a:t>
            </a:r>
            <a:r>
              <a:rPr lang="en-IE" dirty="0">
                <a:solidFill>
                  <a:srgbClr val="FF0000"/>
                </a:solidFill>
              </a:rPr>
              <a:t> </a:t>
            </a:r>
            <a:r>
              <a:rPr lang="en-IE" dirty="0"/>
              <a:t>branches can also be blocks.</a:t>
            </a:r>
          </a:p>
          <a:p>
            <a:r>
              <a:rPr lang="en-IE" dirty="0"/>
              <a:t>The last expression is the value of a block:</a:t>
            </a:r>
          </a:p>
        </p:txBody>
      </p:sp>
      <p:sp>
        <p:nvSpPr>
          <p:cNvPr id="5" name="Rectangle 4"/>
          <p:cNvSpPr/>
          <p:nvPr/>
        </p:nvSpPr>
        <p:spPr>
          <a:xfrm>
            <a:off x="8269875" y="4119183"/>
            <a:ext cx="4059043" cy="2308324"/>
          </a:xfrm>
          <a:prstGeom prst="rect">
            <a:avLst/>
          </a:prstGeom>
          <a:ln>
            <a:solidFill>
              <a:schemeClr val="accent1">
                <a:lumMod val="75000"/>
              </a:schemeClr>
            </a:solidFill>
          </a:ln>
        </p:spPr>
        <p:txBody>
          <a:bodyPr wrap="square">
            <a:spAutoFit/>
          </a:bodyPr>
          <a:lstStyle/>
          <a:p>
            <a:r>
              <a:rPr lang="en-IE" dirty="0">
                <a:solidFill>
                  <a:schemeClr val="tx1"/>
                </a:solidFill>
              </a:rPr>
              <a:t>When </a:t>
            </a:r>
            <a:r>
              <a:rPr lang="en-IE" i="1" dirty="0">
                <a:solidFill>
                  <a:srgbClr val="FF0000"/>
                </a:solidFill>
              </a:rPr>
              <a:t>if</a:t>
            </a:r>
            <a:r>
              <a:rPr lang="en-IE" dirty="0">
                <a:solidFill>
                  <a:srgbClr val="FF0000"/>
                </a:solidFill>
              </a:rPr>
              <a:t> </a:t>
            </a:r>
            <a:r>
              <a:rPr lang="en-IE" dirty="0"/>
              <a:t>is used as an expression, the </a:t>
            </a:r>
            <a:r>
              <a:rPr lang="en-IE" i="1" dirty="0">
                <a:solidFill>
                  <a:srgbClr val="FF0000"/>
                </a:solidFill>
              </a:rPr>
              <a:t>else</a:t>
            </a:r>
            <a:r>
              <a:rPr lang="en-IE" dirty="0"/>
              <a:t> part is mandatory. </a:t>
            </a:r>
          </a:p>
        </p:txBody>
      </p:sp>
      <p:sp>
        <p:nvSpPr>
          <p:cNvPr id="4" name="Rectangle 3">
            <a:extLst>
              <a:ext uri="{FF2B5EF4-FFF2-40B4-BE49-F238E27FC236}">
                <a16:creationId xmlns:a16="http://schemas.microsoft.com/office/drawing/2014/main" xmlns="" id="{E291E873-F668-43C7-AAFA-0588F203288B}"/>
              </a:ext>
            </a:extLst>
          </p:cNvPr>
          <p:cNvSpPr/>
          <p:nvPr/>
        </p:nvSpPr>
        <p:spPr>
          <a:xfrm>
            <a:off x="571500" y="3568349"/>
            <a:ext cx="7248293" cy="4401205"/>
          </a:xfrm>
          <a:prstGeom prst="rect">
            <a:avLst/>
          </a:prstGeom>
          <a:solidFill>
            <a:schemeClr val="bg2">
              <a:lumMod val="20000"/>
              <a:lumOff val="80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 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max</a:t>
            </a:r>
            <a:r>
              <a:rPr lang="en-IE" sz="2800" b="1" dirty="0">
                <a:latin typeface="Courier New" panose="02070309020205020404" pitchFamily="49" charset="0"/>
              </a:rPr>
              <a:t> = </a:t>
            </a:r>
            <a:r>
              <a:rPr lang="en-IE" sz="2800" b="1" dirty="0">
                <a:solidFill>
                  <a:srgbClr val="7F0055"/>
                </a:solidFill>
                <a:latin typeface="Courier New" panose="02070309020205020404" pitchFamily="49" charset="0"/>
              </a:rPr>
              <a:t>if</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&gt;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a"</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a</a:t>
            </a:r>
          </a:p>
          <a:p>
            <a:pPr algn="l"/>
            <a:r>
              <a:rPr lang="en-IE" sz="2800" dirty="0">
                <a:latin typeface="Courier New" panose="02070309020205020404" pitchFamily="49" charset="0"/>
              </a:rPr>
              <a:t>  			  	}</a:t>
            </a: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else</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b"</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b</a:t>
            </a:r>
          </a:p>
          <a:p>
            <a:pPr algn="l"/>
            <a:r>
              <a:rPr lang="en-IE" sz="2800" dirty="0">
                <a:latin typeface="Courier New" panose="02070309020205020404" pitchFamily="49" charset="0"/>
              </a:rPr>
              <a:t>  				}</a:t>
            </a:r>
          </a:p>
        </p:txBody>
      </p:sp>
      <p:pic>
        <p:nvPicPr>
          <p:cNvPr id="7" name="Picture 6">
            <a:extLst>
              <a:ext uri="{FF2B5EF4-FFF2-40B4-BE49-F238E27FC236}">
                <a16:creationId xmlns:a16="http://schemas.microsoft.com/office/drawing/2014/main" xmlns="" id="{7A303517-8F22-4075-BA9E-2AA647ABF9ED}"/>
              </a:ext>
            </a:extLst>
          </p:cNvPr>
          <p:cNvPicPr>
            <a:picLocks noChangeAspect="1"/>
          </p:cNvPicPr>
          <p:nvPr/>
        </p:nvPicPr>
        <p:blipFill>
          <a:blip r:embed="rId6"/>
          <a:stretch>
            <a:fillRect/>
          </a:stretch>
        </p:blipFill>
        <p:spPr>
          <a:xfrm>
            <a:off x="5795924" y="7704857"/>
            <a:ext cx="6983076" cy="1840587"/>
          </a:xfrm>
          <a:prstGeom prst="rect">
            <a:avLst/>
          </a:prstGeom>
          <a:ln>
            <a:solidFill>
              <a:schemeClr val="tx1"/>
            </a:solidFill>
          </a:ln>
        </p:spPr>
      </p:pic>
      <p:pic>
        <p:nvPicPr>
          <p:cNvPr id="8" name="tmpD078">
            <a:hlinkClick r:id="" action="ppaction://media"/>
            <a:extLst>
              <a:ext uri="{FF2B5EF4-FFF2-40B4-BE49-F238E27FC236}">
                <a16:creationId xmlns:a16="http://schemas.microsoft.com/office/drawing/2014/main" xmlns="" id="{CDC16C0C-1E19-4D90-A9A7-336F80146453}"/>
              </a:ext>
            </a:extLst>
          </p:cNvPr>
          <p:cNvPicPr>
            <a:picLocks noChangeAspect="1"/>
          </p:cNvPicPr>
          <p:nvPr>
            <a:videoFile r:link="rId1"/>
            <p:custDataLst>
              <p:tags r:id="rId2"/>
            </p:custDataLst>
            <p:extLst>
              <p:ext uri="{DAA4B4D4-6D71-4841-9C94-3DE7FCFB9230}">
                <p14:media xmlns:p14="http://schemas.microsoft.com/office/powerpoint/2010/main" r:embed="rId3">
                  <p14:trim end="9501.362800000001"/>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345575250"/>
      </p:ext>
    </p:extLst>
  </p:cSld>
  <p:clrMapOvr>
    <a:masterClrMapping/>
  </p:clrMapOvr>
  <p:transition spd="med" advTm="81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EB338-0067-43CF-A013-9D554B728B6C}"/>
              </a:ext>
            </a:extLst>
          </p:cNvPr>
          <p:cNvSpPr>
            <a:spLocks noGrp="1"/>
          </p:cNvSpPr>
          <p:nvPr>
            <p:ph type="title"/>
          </p:nvPr>
        </p:nvSpPr>
        <p:spPr/>
        <p:txBody>
          <a:bodyPr/>
          <a:lstStyle/>
          <a:p>
            <a:r>
              <a:rPr lang="en-IE" dirty="0"/>
              <a:t>Control Flow – when </a:t>
            </a:r>
          </a:p>
        </p:txBody>
      </p:sp>
      <p:sp>
        <p:nvSpPr>
          <p:cNvPr id="3" name="Rectangle 2">
            <a:extLst>
              <a:ext uri="{FF2B5EF4-FFF2-40B4-BE49-F238E27FC236}">
                <a16:creationId xmlns:a16="http://schemas.microsoft.com/office/drawing/2014/main" xmlns="" id="{EBF90615-F678-4BF9-9B7E-DF5D1CCD1114}"/>
              </a:ext>
            </a:extLst>
          </p:cNvPr>
          <p:cNvSpPr/>
          <p:nvPr/>
        </p:nvSpPr>
        <p:spPr>
          <a:xfrm>
            <a:off x="797930" y="2311777"/>
            <a:ext cx="11791796" cy="3046988"/>
          </a:xfrm>
          <a:prstGeom prst="rect">
            <a:avLst/>
          </a:prstGeom>
          <a:solidFill>
            <a:schemeClr val="bg2">
              <a:lumMod val="20000"/>
              <a:lumOff val="80000"/>
            </a:schemeClr>
          </a:solidFill>
          <a:ln>
            <a:solidFill>
              <a:schemeClr val="tx1"/>
            </a:solidFill>
          </a:ln>
        </p:spPr>
        <p:txBody>
          <a:bodyPr wrap="square">
            <a:spAutoFit/>
          </a:bodyPr>
          <a:lstStyle/>
          <a:p>
            <a:pPr algn="l"/>
            <a:r>
              <a:rPr lang="en-IE" sz="3200" b="1" dirty="0" err="1">
                <a:solidFill>
                  <a:srgbClr val="7F0055"/>
                </a:solidFill>
                <a:latin typeface="Courier New" panose="02070309020205020404" pitchFamily="49" charset="0"/>
              </a:rPr>
              <a:t>val</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x</a:t>
            </a:r>
            <a:r>
              <a:rPr lang="en-IE" sz="3200" b="1" dirty="0">
                <a:latin typeface="Courier New" panose="02070309020205020404" pitchFamily="49" charset="0"/>
              </a:rPr>
              <a:t> = 10;</a:t>
            </a:r>
          </a:p>
          <a:p>
            <a:pPr algn="l"/>
            <a:r>
              <a:rPr lang="en-IE" sz="3200" b="1" dirty="0">
                <a:solidFill>
                  <a:srgbClr val="7F0055"/>
                </a:solidFill>
                <a:latin typeface="Courier New" panose="02070309020205020404" pitchFamily="49" charset="0"/>
              </a:rPr>
              <a:t>when</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x</a:t>
            </a:r>
            <a:r>
              <a:rPr lang="en-IE" sz="3200" b="1" dirty="0">
                <a:latin typeface="Courier New" panose="02070309020205020404" pitchFamily="49" charset="0"/>
              </a:rPr>
              <a:t>){</a:t>
            </a:r>
          </a:p>
          <a:p>
            <a:pPr algn="l"/>
            <a:r>
              <a:rPr lang="en-IE" sz="3200" dirty="0">
                <a:latin typeface="Courier New" panose="02070309020205020404" pitchFamily="49" charset="0"/>
              </a:rPr>
              <a:t>	1 -&gt; print(</a:t>
            </a:r>
            <a:r>
              <a:rPr lang="en-IE" sz="3200" dirty="0">
                <a:solidFill>
                  <a:srgbClr val="2A00FF"/>
                </a:solidFill>
                <a:latin typeface="Courier New" panose="02070309020205020404" pitchFamily="49" charset="0"/>
              </a:rPr>
              <a:t>"x is 1"</a:t>
            </a:r>
            <a:r>
              <a:rPr lang="en-IE" sz="3200" dirty="0">
                <a:latin typeface="Courier New" panose="02070309020205020404" pitchFamily="49" charset="0"/>
              </a:rPr>
              <a:t>)</a:t>
            </a:r>
          </a:p>
          <a:p>
            <a:pPr algn="l"/>
            <a:r>
              <a:rPr lang="en-IE" sz="3200" dirty="0">
                <a:latin typeface="Courier New" panose="02070309020205020404" pitchFamily="49" charset="0"/>
              </a:rPr>
              <a:t>	2 -&gt; print(</a:t>
            </a:r>
            <a:r>
              <a:rPr lang="en-IE" sz="3200" dirty="0">
                <a:solidFill>
                  <a:srgbClr val="2A00FF"/>
                </a:solidFill>
                <a:latin typeface="Courier New" panose="02070309020205020404" pitchFamily="49" charset="0"/>
              </a:rPr>
              <a:t>"x is 2"</a:t>
            </a:r>
            <a:r>
              <a:rPr lang="en-IE" sz="3200" dirty="0">
                <a:latin typeface="Courier New" panose="02070309020205020404" pitchFamily="49" charset="0"/>
              </a:rPr>
              <a:t>)</a:t>
            </a:r>
          </a:p>
          <a:p>
            <a:pPr algn="l"/>
            <a:r>
              <a:rPr lang="en-IE" sz="3200" b="1" dirty="0">
                <a:solidFill>
                  <a:srgbClr val="7F0055"/>
                </a:solidFill>
                <a:latin typeface="Courier New" panose="02070309020205020404" pitchFamily="49" charset="0"/>
              </a:rPr>
              <a:t>	in</a:t>
            </a:r>
            <a:r>
              <a:rPr lang="en-IE" sz="3200" b="1" dirty="0">
                <a:latin typeface="Courier New" panose="02070309020205020404" pitchFamily="49" charset="0"/>
              </a:rPr>
              <a:t> </a:t>
            </a:r>
            <a:r>
              <a:rPr lang="en-IE" sz="3200" dirty="0">
                <a:latin typeface="Courier New" panose="02070309020205020404" pitchFamily="49" charset="0"/>
              </a:rPr>
              <a:t>3..10 -&gt; print (</a:t>
            </a:r>
            <a:r>
              <a:rPr lang="en-IE" sz="3200" dirty="0">
                <a:solidFill>
                  <a:srgbClr val="2A00FF"/>
                </a:solidFill>
                <a:latin typeface="Courier New" panose="02070309020205020404" pitchFamily="49" charset="0"/>
              </a:rPr>
              <a:t>"x is between 3 and 10"</a:t>
            </a:r>
            <a:r>
              <a:rPr lang="en-IE" sz="3200" dirty="0">
                <a:latin typeface="Courier New" panose="02070309020205020404" pitchFamily="49" charset="0"/>
              </a:rPr>
              <a:t>)</a:t>
            </a:r>
          </a:p>
          <a:p>
            <a:pPr algn="l"/>
            <a:r>
              <a:rPr lang="en-IE" sz="3200" b="1" dirty="0">
                <a:latin typeface="Courier New" panose="02070309020205020404" pitchFamily="49" charset="0"/>
              </a:rPr>
              <a:t>}</a:t>
            </a:r>
            <a:endParaRPr lang="en-IE" sz="3200" b="1" dirty="0"/>
          </a:p>
        </p:txBody>
      </p:sp>
      <p:pic>
        <p:nvPicPr>
          <p:cNvPr id="4" name="Picture 3">
            <a:extLst>
              <a:ext uri="{FF2B5EF4-FFF2-40B4-BE49-F238E27FC236}">
                <a16:creationId xmlns:a16="http://schemas.microsoft.com/office/drawing/2014/main" xmlns="" id="{900D36E1-4A28-42BE-98E2-4A663EDCEA62}"/>
              </a:ext>
            </a:extLst>
          </p:cNvPr>
          <p:cNvPicPr>
            <a:picLocks noChangeAspect="1"/>
          </p:cNvPicPr>
          <p:nvPr/>
        </p:nvPicPr>
        <p:blipFill>
          <a:blip r:embed="rId5"/>
          <a:stretch>
            <a:fillRect/>
          </a:stretch>
        </p:blipFill>
        <p:spPr>
          <a:xfrm>
            <a:off x="1919017" y="6356427"/>
            <a:ext cx="9276804" cy="2140801"/>
          </a:xfrm>
          <a:prstGeom prst="rect">
            <a:avLst/>
          </a:prstGeom>
          <a:ln>
            <a:solidFill>
              <a:schemeClr val="tx1"/>
            </a:solidFill>
          </a:ln>
        </p:spPr>
      </p:pic>
      <p:sp>
        <p:nvSpPr>
          <p:cNvPr id="5" name="TextBox 4">
            <a:extLst>
              <a:ext uri="{FF2B5EF4-FFF2-40B4-BE49-F238E27FC236}">
                <a16:creationId xmlns:a16="http://schemas.microsoft.com/office/drawing/2014/main" xmlns="" id="{6072AD34-AFA6-4892-B62C-F884EFB0EBE3}"/>
              </a:ext>
            </a:extLst>
          </p:cNvPr>
          <p:cNvSpPr txBox="1"/>
          <p:nvPr/>
        </p:nvSpPr>
        <p:spPr>
          <a:xfrm>
            <a:off x="9322421" y="567908"/>
            <a:ext cx="3437938" cy="2318583"/>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800" dirty="0">
                <a:solidFill>
                  <a:srgbClr val="000000"/>
                </a:solidFill>
              </a:rPr>
              <a:t>Replaces switch in Java</a:t>
            </a:r>
            <a:endParaRPr kumimoji="0" lang="en-IE" sz="4800" b="0" i="0" u="none" strike="noStrike" cap="none" spc="0" normalizeH="0" baseline="0" dirty="0">
              <a:ln>
                <a:noFill/>
              </a:ln>
              <a:solidFill>
                <a:srgbClr val="000000"/>
              </a:solidFill>
              <a:effectLst/>
              <a:uFillTx/>
              <a:latin typeface="+mn-lt"/>
              <a:ea typeface="+mn-ea"/>
              <a:cs typeface="+mn-cs"/>
              <a:sym typeface="Helvetica Neue Light"/>
            </a:endParaRPr>
          </a:p>
        </p:txBody>
      </p:sp>
      <p:pic>
        <p:nvPicPr>
          <p:cNvPr id="9" name="tmp2D1">
            <a:hlinkClick r:id="" action="ppaction://media"/>
            <a:extLst>
              <a:ext uri="{FF2B5EF4-FFF2-40B4-BE49-F238E27FC236}">
                <a16:creationId xmlns:a16="http://schemas.microsoft.com/office/drawing/2014/main" xmlns="" id="{2225D08E-C7B8-4FA3-BEF4-2F375A500722}"/>
              </a:ext>
            </a:extLst>
          </p:cNvPr>
          <p:cNvPicPr>
            <a:picLocks noChangeAspect="1"/>
          </p:cNvPicPr>
          <p:nvPr>
            <a:videoFile r:link="rId1"/>
            <p:custDataLst>
              <p:tags r:id="rId2"/>
            </p:custDataLst>
            <p:extLst>
              <p:ext uri="{DAA4B4D4-6D71-4841-9C94-3DE7FCFB9230}">
                <p14:media xmlns:p14="http://schemas.microsoft.com/office/powerpoint/2010/main" r:embed="rId3">
                  <p14:trim end="153265.53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146617058"/>
      </p:ext>
    </p:extLst>
  </p:cSld>
  <p:clrMapOvr>
    <a:masterClrMapping/>
  </p:clrMapOvr>
  <p:transition spd="med" advTm="413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pic>
        <p:nvPicPr>
          <p:cNvPr id="4" name="Picture 3"/>
          <p:cNvPicPr>
            <a:picLocks noChangeAspect="1"/>
          </p:cNvPicPr>
          <p:nvPr/>
        </p:nvPicPr>
        <p:blipFill>
          <a:blip r:embed="rId5"/>
          <a:stretch>
            <a:fillRect/>
          </a:stretch>
        </p:blipFill>
        <p:spPr>
          <a:xfrm>
            <a:off x="1426671" y="3016864"/>
            <a:ext cx="9694347" cy="5056619"/>
          </a:xfrm>
          <a:prstGeom prst="rect">
            <a:avLst/>
          </a:prstGeom>
          <a:ln>
            <a:solidFill>
              <a:schemeClr val="accent1">
                <a:lumMod val="75000"/>
              </a:schemeClr>
            </a:solidFill>
          </a:ln>
        </p:spPr>
      </p:pic>
      <p:pic>
        <p:nvPicPr>
          <p:cNvPr id="2" name="tmp2D1">
            <a:hlinkClick r:id="" action="ppaction://media"/>
            <a:extLst>
              <a:ext uri="{FF2B5EF4-FFF2-40B4-BE49-F238E27FC236}">
                <a16:creationId xmlns:a16="http://schemas.microsoft.com/office/drawing/2014/main" xmlns="" id="{5218606F-2FC0-4CD2-8413-E0F0F106D664}"/>
              </a:ext>
            </a:extLst>
          </p:cNvPr>
          <p:cNvPicPr>
            <a:picLocks noChangeAspect="1"/>
          </p:cNvPicPr>
          <p:nvPr>
            <a:videoFile r:link="rId1"/>
            <p:custDataLst>
              <p:tags r:id="rId2"/>
            </p:custDataLst>
            <p:extLst>
              <p:ext uri="{DAA4B4D4-6D71-4841-9C94-3DE7FCFB9230}">
                <p14:media xmlns:p14="http://schemas.microsoft.com/office/powerpoint/2010/main" r:embed="rId3">
                  <p14:trim st="41387" end="128456.53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951007750"/>
      </p:ext>
    </p:extLst>
  </p:cSld>
  <p:clrMapOvr>
    <a:masterClrMapping/>
  </p:clrMapOvr>
  <p:transition spd="med" advTm="248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8" name="Rectangle 7"/>
          <p:cNvSpPr/>
          <p:nvPr/>
        </p:nvSpPr>
        <p:spPr>
          <a:xfrm>
            <a:off x="6711274" y="2512511"/>
            <a:ext cx="5060516" cy="1200329"/>
          </a:xfrm>
          <a:prstGeom prst="rect">
            <a:avLst/>
          </a:prstGeom>
          <a:ln>
            <a:solidFill>
              <a:schemeClr val="accent1">
                <a:lumMod val="75000"/>
              </a:schemeClr>
            </a:solidFill>
          </a:ln>
        </p:spPr>
        <p:txBody>
          <a:bodyPr wrap="square">
            <a:spAutoFit/>
          </a:bodyPr>
          <a:lstStyle/>
          <a:p>
            <a:pPr algn="l"/>
            <a:r>
              <a:rPr lang="en-IE" dirty="0"/>
              <a:t>Branch conditions may be combined with a comma.</a:t>
            </a:r>
          </a:p>
        </p:txBody>
      </p:sp>
      <p:pic>
        <p:nvPicPr>
          <p:cNvPr id="2" name="Picture 1"/>
          <p:cNvPicPr>
            <a:picLocks noChangeAspect="1"/>
          </p:cNvPicPr>
          <p:nvPr/>
        </p:nvPicPr>
        <p:blipFill>
          <a:blip r:embed="rId5"/>
          <a:stretch>
            <a:fillRect/>
          </a:stretch>
        </p:blipFill>
        <p:spPr>
          <a:xfrm>
            <a:off x="311900" y="2221919"/>
            <a:ext cx="6303465" cy="2022607"/>
          </a:xfrm>
          <a:prstGeom prst="rect">
            <a:avLst/>
          </a:prstGeom>
          <a:ln>
            <a:solidFill>
              <a:schemeClr val="accent1">
                <a:lumMod val="75000"/>
              </a:schemeClr>
            </a:solidFill>
          </a:ln>
        </p:spPr>
      </p:pic>
      <p:pic>
        <p:nvPicPr>
          <p:cNvPr id="3" name="Picture 2"/>
          <p:cNvPicPr>
            <a:picLocks noChangeAspect="1"/>
          </p:cNvPicPr>
          <p:nvPr/>
        </p:nvPicPr>
        <p:blipFill>
          <a:blip r:embed="rId6"/>
          <a:stretch>
            <a:fillRect/>
          </a:stretch>
        </p:blipFill>
        <p:spPr>
          <a:xfrm>
            <a:off x="311900" y="4427766"/>
            <a:ext cx="6113745" cy="1853730"/>
          </a:xfrm>
          <a:prstGeom prst="rect">
            <a:avLst/>
          </a:prstGeom>
          <a:ln>
            <a:solidFill>
              <a:schemeClr val="accent1">
                <a:lumMod val="75000"/>
              </a:schemeClr>
            </a:solidFill>
          </a:ln>
        </p:spPr>
      </p:pic>
      <p:sp>
        <p:nvSpPr>
          <p:cNvPr id="9" name="Rectangle 8"/>
          <p:cNvSpPr/>
          <p:nvPr/>
        </p:nvSpPr>
        <p:spPr>
          <a:xfrm>
            <a:off x="6548093" y="4427388"/>
            <a:ext cx="6300592" cy="1754326"/>
          </a:xfrm>
          <a:prstGeom prst="rect">
            <a:avLst/>
          </a:prstGeom>
          <a:ln>
            <a:solidFill>
              <a:schemeClr val="accent1">
                <a:lumMod val="75000"/>
              </a:schemeClr>
            </a:solidFill>
          </a:ln>
        </p:spPr>
        <p:txBody>
          <a:bodyPr wrap="square">
            <a:spAutoFit/>
          </a:bodyPr>
          <a:lstStyle/>
          <a:p>
            <a:pPr algn="l"/>
            <a:r>
              <a:rPr lang="en-IE" dirty="0"/>
              <a:t>We can use arbitrary expressions (not only constants) as branch conditions.</a:t>
            </a:r>
          </a:p>
        </p:txBody>
      </p:sp>
      <p:pic>
        <p:nvPicPr>
          <p:cNvPr id="5" name="Picture 4"/>
          <p:cNvPicPr>
            <a:picLocks noChangeAspect="1"/>
          </p:cNvPicPr>
          <p:nvPr/>
        </p:nvPicPr>
        <p:blipFill>
          <a:blip r:embed="rId7"/>
          <a:stretch>
            <a:fillRect/>
          </a:stretch>
        </p:blipFill>
        <p:spPr>
          <a:xfrm>
            <a:off x="311900" y="6547437"/>
            <a:ext cx="7113052" cy="2507351"/>
          </a:xfrm>
          <a:prstGeom prst="rect">
            <a:avLst/>
          </a:prstGeom>
          <a:ln>
            <a:solidFill>
              <a:schemeClr val="accent1">
                <a:lumMod val="75000"/>
              </a:schemeClr>
            </a:solidFill>
          </a:ln>
        </p:spPr>
      </p:pic>
      <p:sp>
        <p:nvSpPr>
          <p:cNvPr id="10" name="Rectangle 9"/>
          <p:cNvSpPr/>
          <p:nvPr/>
        </p:nvSpPr>
        <p:spPr>
          <a:xfrm>
            <a:off x="7547616" y="6923949"/>
            <a:ext cx="5178817" cy="1754326"/>
          </a:xfrm>
          <a:prstGeom prst="rect">
            <a:avLst/>
          </a:prstGeom>
          <a:ln>
            <a:solidFill>
              <a:schemeClr val="accent1">
                <a:lumMod val="75000"/>
              </a:schemeClr>
            </a:solidFill>
          </a:ln>
        </p:spPr>
        <p:txBody>
          <a:bodyPr wrap="square">
            <a:spAutoFit/>
          </a:bodyPr>
          <a:lstStyle/>
          <a:p>
            <a:pPr algn="l"/>
            <a:r>
              <a:rPr lang="en-IE" dirty="0"/>
              <a:t>We can also check a value for being </a:t>
            </a:r>
            <a:r>
              <a:rPr lang="en-IE" i="1" dirty="0">
                <a:solidFill>
                  <a:srgbClr val="FF0000"/>
                </a:solidFill>
              </a:rPr>
              <a:t>in</a:t>
            </a:r>
            <a:r>
              <a:rPr lang="en-IE" dirty="0"/>
              <a:t> or </a:t>
            </a:r>
            <a:r>
              <a:rPr lang="en-IE" i="1" dirty="0">
                <a:solidFill>
                  <a:srgbClr val="FF0000"/>
                </a:solidFill>
              </a:rPr>
              <a:t>!in</a:t>
            </a:r>
            <a:r>
              <a:rPr lang="en-IE" dirty="0">
                <a:solidFill>
                  <a:srgbClr val="FF0000"/>
                </a:solidFill>
              </a:rPr>
              <a:t> </a:t>
            </a:r>
            <a:r>
              <a:rPr lang="en-IE" dirty="0"/>
              <a:t>a </a:t>
            </a:r>
            <a:r>
              <a:rPr lang="en-IE" dirty="0">
                <a:hlinkClick r:id="rId8"/>
              </a:rPr>
              <a:t>range</a:t>
            </a:r>
            <a:r>
              <a:rPr lang="en-IE" dirty="0"/>
              <a:t> or a collection.</a:t>
            </a:r>
          </a:p>
        </p:txBody>
      </p:sp>
      <p:pic>
        <p:nvPicPr>
          <p:cNvPr id="4" name="tmp2D1">
            <a:hlinkClick r:id="" action="ppaction://media"/>
            <a:extLst>
              <a:ext uri="{FF2B5EF4-FFF2-40B4-BE49-F238E27FC236}">
                <a16:creationId xmlns:a16="http://schemas.microsoft.com/office/drawing/2014/main" xmlns="" id="{2C008850-8843-48E2-8365-CE8365FF6091}"/>
              </a:ext>
            </a:extLst>
          </p:cNvPr>
          <p:cNvPicPr>
            <a:picLocks noChangeAspect="1"/>
          </p:cNvPicPr>
          <p:nvPr>
            <a:videoFile r:link="rId1"/>
            <p:custDataLst>
              <p:tags r:id="rId2"/>
            </p:custDataLst>
            <p:extLst>
              <p:ext uri="{DAA4B4D4-6D71-4841-9C94-3DE7FCFB9230}">
                <p14:media xmlns:p14="http://schemas.microsoft.com/office/powerpoint/2010/main" r:embed="rId3">
                  <p14:trim st="66196" end="43791.5396"/>
                </p14:media>
              </p:ext>
              <p:ext uri="{42D2F446-02D8-4167-A562-619A0277C38B}">
                <p15:isNarration xmlns:p15="http://schemas.microsoft.com/office/powerpoint/2012/main" xmlns="" val="1"/>
              </p:ext>
            </p:extLst>
          </p:nvPr>
        </p:nvPicPr>
        <p:blipFill>
          <a:blip r:embed="rId9"/>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78237358"/>
      </p:ext>
    </p:extLst>
  </p:cSld>
  <p:clrMapOvr>
    <a:masterClrMapping/>
  </p:clrMapOvr>
  <p:transition spd="med" advTm="846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8" name="Rectangle 7"/>
          <p:cNvSpPr/>
          <p:nvPr/>
        </p:nvSpPr>
        <p:spPr>
          <a:xfrm>
            <a:off x="8546261" y="3048151"/>
            <a:ext cx="3887039" cy="2062103"/>
          </a:xfrm>
          <a:prstGeom prst="rect">
            <a:avLst/>
          </a:prstGeom>
          <a:ln>
            <a:solidFill>
              <a:schemeClr val="accent1">
                <a:lumMod val="75000"/>
              </a:schemeClr>
            </a:solidFill>
          </a:ln>
        </p:spPr>
        <p:txBody>
          <a:bodyPr wrap="square">
            <a:spAutoFit/>
          </a:bodyPr>
          <a:lstStyle/>
          <a:p>
            <a:pPr algn="l"/>
            <a:r>
              <a:rPr lang="en-IE" sz="3200" dirty="0"/>
              <a:t>Another possibility is to check that a value </a:t>
            </a:r>
            <a:r>
              <a:rPr lang="en-IE" sz="3200" i="1" dirty="0">
                <a:solidFill>
                  <a:srgbClr val="FF0000"/>
                </a:solidFill>
              </a:rPr>
              <a:t>is</a:t>
            </a:r>
            <a:r>
              <a:rPr lang="en-IE" sz="3200" dirty="0"/>
              <a:t> or </a:t>
            </a:r>
            <a:r>
              <a:rPr lang="en-IE" sz="3200" i="1" dirty="0">
                <a:solidFill>
                  <a:srgbClr val="FF0000"/>
                </a:solidFill>
              </a:rPr>
              <a:t>!is</a:t>
            </a:r>
            <a:r>
              <a:rPr lang="en-IE" sz="3200" dirty="0">
                <a:solidFill>
                  <a:srgbClr val="FF0000"/>
                </a:solidFill>
              </a:rPr>
              <a:t> </a:t>
            </a:r>
            <a:r>
              <a:rPr lang="en-IE" sz="3200" dirty="0"/>
              <a:t>of a particular type.</a:t>
            </a:r>
          </a:p>
        </p:txBody>
      </p:sp>
      <p:sp>
        <p:nvSpPr>
          <p:cNvPr id="2" name="Rectangle 1">
            <a:extLst>
              <a:ext uri="{FF2B5EF4-FFF2-40B4-BE49-F238E27FC236}">
                <a16:creationId xmlns:a16="http://schemas.microsoft.com/office/drawing/2014/main" xmlns="" id="{ABEAF5A5-0592-44B6-AAE8-77B9CDDCB541}"/>
              </a:ext>
            </a:extLst>
          </p:cNvPr>
          <p:cNvSpPr/>
          <p:nvPr/>
        </p:nvSpPr>
        <p:spPr>
          <a:xfrm>
            <a:off x="571500" y="2555708"/>
            <a:ext cx="7629525" cy="3046988"/>
          </a:xfrm>
          <a:prstGeom prst="rect">
            <a:avLst/>
          </a:prstGeom>
          <a:solidFill>
            <a:schemeClr val="bg1">
              <a:lumMod val="95000"/>
            </a:schemeClr>
          </a:solidFill>
          <a:ln>
            <a:solidFill>
              <a:schemeClr val="tx1"/>
            </a:solidFill>
          </a:ln>
        </p:spPr>
        <p:txBody>
          <a:bodyPr wrap="square">
            <a:spAutoFit/>
          </a:bodyPr>
          <a:lstStyle/>
          <a:p>
            <a:pPr algn="l"/>
            <a:r>
              <a:rPr lang="nn-NO" sz="2400" b="1" dirty="0">
                <a:solidFill>
                  <a:srgbClr val="7F0055"/>
                </a:solidFill>
                <a:latin typeface="Courier New" panose="02070309020205020404" pitchFamily="49" charset="0"/>
              </a:rPr>
              <a:t>  val</a:t>
            </a:r>
            <a:r>
              <a:rPr lang="nn-NO" sz="2400" b="1" dirty="0">
                <a:latin typeface="Courier New" panose="02070309020205020404" pitchFamily="49" charset="0"/>
              </a:rPr>
              <a:t> </a:t>
            </a:r>
            <a:r>
              <a:rPr lang="nn-NO" sz="2400" b="1" dirty="0">
                <a:solidFill>
                  <a:srgbClr val="6A3E3E"/>
                </a:solidFill>
                <a:latin typeface="Courier New" panose="02070309020205020404" pitchFamily="49" charset="0"/>
              </a:rPr>
              <a:t>x</a:t>
            </a:r>
            <a:r>
              <a:rPr lang="nn-NO" sz="2400" b="1" dirty="0">
                <a:latin typeface="Courier New" panose="02070309020205020404" pitchFamily="49" charset="0"/>
              </a:rPr>
              <a:t> = </a:t>
            </a:r>
            <a:r>
              <a:rPr lang="nn-NO" sz="2400" b="1" dirty="0">
                <a:solidFill>
                  <a:srgbClr val="2A00FF"/>
                </a:solidFill>
                <a:latin typeface="Courier New" panose="02070309020205020404" pitchFamily="49" charset="0"/>
              </a:rPr>
              <a:t>"I am a String" </a:t>
            </a:r>
          </a:p>
          <a:p>
            <a:pPr algn="l"/>
            <a:endParaRPr lang="nn-NO" sz="2400" b="1" dirty="0">
              <a:solidFill>
                <a:srgbClr val="2A00FF"/>
              </a:solidFill>
              <a:latin typeface="Courier New" panose="02070309020205020404" pitchFamily="49" charset="0"/>
            </a:endParaRPr>
          </a:p>
          <a:p>
            <a:pPr algn="l"/>
            <a:r>
              <a:rPr lang="en-IE" sz="2400" b="1" dirty="0">
                <a:solidFill>
                  <a:srgbClr val="7F0055"/>
                </a:solidFill>
                <a:latin typeface="Courier New" panose="02070309020205020404" pitchFamily="49" charset="0"/>
              </a:rPr>
              <a:t>  </a:t>
            </a:r>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dirty="0">
                <a:solidFill>
                  <a:srgbClr val="6A3E3E"/>
                </a:solidFill>
                <a:latin typeface="Courier New" panose="02070309020205020404" pitchFamily="49" charset="0"/>
              </a:rPr>
              <a:t>contains</a:t>
            </a:r>
            <a:r>
              <a:rPr lang="en-IE" sz="2400" b="1" dirty="0">
                <a:latin typeface="Courier New" panose="02070309020205020404" pitchFamily="49" charset="0"/>
              </a:rPr>
              <a:t> = </a:t>
            </a:r>
            <a:r>
              <a:rPr lang="en-IE" sz="2400" b="1" dirty="0">
                <a:solidFill>
                  <a:srgbClr val="7F0055"/>
                </a:solidFill>
                <a:latin typeface="Courier New" panose="02070309020205020404" pitchFamily="49" charset="0"/>
              </a:rPr>
              <a:t>when</a:t>
            </a:r>
            <a:r>
              <a:rPr lang="en-IE" sz="2400" b="1" dirty="0">
                <a:latin typeface="Courier New" panose="02070309020205020404" pitchFamily="49" charset="0"/>
              </a:rPr>
              <a:t> (</a:t>
            </a:r>
            <a:r>
              <a:rPr lang="en-IE" sz="2400" b="1" dirty="0">
                <a:solidFill>
                  <a:srgbClr val="6A3E3E"/>
                </a:solidFill>
                <a:latin typeface="Courier New" panose="02070309020205020404" pitchFamily="49" charset="0"/>
              </a:rPr>
              <a:t>x</a:t>
            </a:r>
            <a:r>
              <a:rPr lang="en-IE" sz="2400" b="1" dirty="0">
                <a:latin typeface="Courier New" panose="02070309020205020404" pitchFamily="49" charset="0"/>
              </a:rPr>
              <a:t>){</a:t>
            </a:r>
          </a:p>
          <a:p>
            <a:pPr algn="l"/>
            <a:r>
              <a:rPr lang="en-IE" sz="2400" b="1" dirty="0">
                <a:solidFill>
                  <a:srgbClr val="7F0055"/>
                </a:solidFill>
                <a:latin typeface="Courier New" panose="02070309020205020404" pitchFamily="49" charset="0"/>
              </a:rPr>
              <a:t>      is</a:t>
            </a:r>
            <a:r>
              <a:rPr lang="en-IE" sz="2400" b="1" dirty="0">
                <a:latin typeface="Courier New" panose="02070309020205020404" pitchFamily="49" charset="0"/>
              </a:rPr>
              <a:t> String  -&gt; </a:t>
            </a:r>
            <a:r>
              <a:rPr lang="en-IE" sz="2400" b="1" dirty="0" err="1">
                <a:solidFill>
                  <a:srgbClr val="6A3E3E"/>
                </a:solidFill>
                <a:latin typeface="Courier New" panose="02070309020205020404" pitchFamily="49" charset="0"/>
              </a:rPr>
              <a:t>x</a:t>
            </a:r>
            <a:r>
              <a:rPr lang="en-IE" sz="2400" b="1" dirty="0" err="1">
                <a:latin typeface="Courier New" panose="02070309020205020404" pitchFamily="49" charset="0"/>
              </a:rPr>
              <a:t>.contains</a:t>
            </a:r>
            <a:r>
              <a:rPr lang="en-IE" sz="2400" b="1" dirty="0">
                <a:latin typeface="Courier New" panose="02070309020205020404" pitchFamily="49" charset="0"/>
              </a:rPr>
              <a:t>(</a:t>
            </a:r>
            <a:r>
              <a:rPr lang="en-IE" sz="2400" b="1" dirty="0">
                <a:solidFill>
                  <a:srgbClr val="2A00FF"/>
                </a:solidFill>
                <a:latin typeface="Courier New" panose="02070309020205020404" pitchFamily="49" charset="0"/>
              </a:rPr>
              <a:t>"I am a"</a:t>
            </a:r>
            <a:r>
              <a:rPr lang="en-IE" sz="2400" b="1" dirty="0">
                <a:latin typeface="Courier New" panose="02070309020205020404" pitchFamily="49" charset="0"/>
              </a:rPr>
              <a:t>)</a:t>
            </a:r>
          </a:p>
          <a:p>
            <a:pPr algn="l"/>
            <a:r>
              <a:rPr lang="en-IE" sz="2400" b="1" dirty="0">
                <a:solidFill>
                  <a:srgbClr val="7F0055"/>
                </a:solidFill>
                <a:latin typeface="Courier New" panose="02070309020205020404" pitchFamily="49" charset="0"/>
              </a:rPr>
              <a:t>      else</a:t>
            </a:r>
            <a:r>
              <a:rPr lang="en-IE" sz="2400" b="1" dirty="0">
                <a:latin typeface="Courier New" panose="02070309020205020404" pitchFamily="49" charset="0"/>
              </a:rPr>
              <a:t> -&gt; </a:t>
            </a:r>
            <a:r>
              <a:rPr lang="en-IE" sz="2400" b="1" dirty="0">
                <a:solidFill>
                  <a:srgbClr val="7F0055"/>
                </a:solidFill>
                <a:latin typeface="Courier New" panose="02070309020205020404" pitchFamily="49" charset="0"/>
              </a:rPr>
              <a:t>false</a:t>
            </a:r>
          </a:p>
          <a:p>
            <a:pPr algn="l"/>
            <a:r>
              <a:rPr lang="en-IE" sz="2400" b="1" dirty="0">
                <a:latin typeface="Courier New" panose="02070309020205020404" pitchFamily="49" charset="0"/>
              </a:rPr>
              <a:t>  }</a:t>
            </a:r>
          </a:p>
          <a:p>
            <a:pPr algn="l"/>
            <a:endParaRPr lang="en-IE" sz="2400" b="1" dirty="0">
              <a:latin typeface="Courier New" panose="02070309020205020404" pitchFamily="49" charset="0"/>
            </a:endParaRP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a:solidFill>
                  <a:srgbClr val="6A3E3E"/>
                </a:solidFill>
                <a:latin typeface="Courier New" panose="02070309020205020404" pitchFamily="49" charset="0"/>
              </a:rPr>
              <a:t>contains</a:t>
            </a:r>
            <a:r>
              <a:rPr lang="en-IE" sz="2400" b="1" dirty="0">
                <a:latin typeface="Courier New" panose="02070309020205020404" pitchFamily="49" charset="0"/>
              </a:rPr>
              <a:t>)</a:t>
            </a:r>
          </a:p>
        </p:txBody>
      </p:sp>
      <p:pic>
        <p:nvPicPr>
          <p:cNvPr id="3" name="Picture 2">
            <a:extLst>
              <a:ext uri="{FF2B5EF4-FFF2-40B4-BE49-F238E27FC236}">
                <a16:creationId xmlns:a16="http://schemas.microsoft.com/office/drawing/2014/main" xmlns="" id="{1FB08BDD-42A9-4634-819D-25BE74E66CF1}"/>
              </a:ext>
            </a:extLst>
          </p:cNvPr>
          <p:cNvPicPr>
            <a:picLocks noChangeAspect="1"/>
          </p:cNvPicPr>
          <p:nvPr/>
        </p:nvPicPr>
        <p:blipFill>
          <a:blip r:embed="rId5"/>
          <a:stretch>
            <a:fillRect/>
          </a:stretch>
        </p:blipFill>
        <p:spPr>
          <a:xfrm>
            <a:off x="2364086" y="6377297"/>
            <a:ext cx="9181802" cy="2076450"/>
          </a:xfrm>
          <a:prstGeom prst="rect">
            <a:avLst/>
          </a:prstGeom>
          <a:ln>
            <a:solidFill>
              <a:schemeClr val="tx1"/>
            </a:solidFill>
          </a:ln>
        </p:spPr>
      </p:pic>
      <p:pic>
        <p:nvPicPr>
          <p:cNvPr id="7" name="tmp9829">
            <a:hlinkClick r:id="" action="ppaction://media"/>
            <a:extLst>
              <a:ext uri="{FF2B5EF4-FFF2-40B4-BE49-F238E27FC236}">
                <a16:creationId xmlns:a16="http://schemas.microsoft.com/office/drawing/2014/main" xmlns="" id="{5440C8AC-F3DD-4744-B539-E59CCA4D116F}"/>
              </a:ext>
            </a:extLst>
          </p:cNvPr>
          <p:cNvPicPr>
            <a:picLocks noChangeAspect="1"/>
          </p:cNvPicPr>
          <p:nvPr>
            <a:videoFile r:link="rId1"/>
            <p:custDataLst>
              <p:tags r:id="rId2"/>
            </p:custDataLst>
            <p:extLst>
              <p:ext uri="{DAA4B4D4-6D71-4841-9C94-3DE7FCFB9230}">
                <p14:media xmlns:p14="http://schemas.microsoft.com/office/powerpoint/2010/main" r:embed="rId3">
                  <p14:trim end="299305.8548"/>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94874387"/>
      </p:ext>
    </p:extLst>
  </p:cSld>
  <p:clrMapOvr>
    <a:masterClrMapping/>
  </p:clrMapOvr>
  <p:transition spd="med" advTm="465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9" name="Rectangle 8"/>
          <p:cNvSpPr/>
          <p:nvPr/>
        </p:nvSpPr>
        <p:spPr>
          <a:xfrm>
            <a:off x="557153" y="2316399"/>
            <a:ext cx="11865490" cy="2062103"/>
          </a:xfrm>
          <a:prstGeom prst="rect">
            <a:avLst/>
          </a:prstGeom>
          <a:ln>
            <a:solidFill>
              <a:schemeClr val="accent1">
                <a:lumMod val="75000"/>
              </a:schemeClr>
            </a:solidFill>
          </a:ln>
        </p:spPr>
        <p:txBody>
          <a:bodyPr wrap="square">
            <a:spAutoFit/>
          </a:bodyPr>
          <a:lstStyle/>
          <a:p>
            <a:pPr algn="l"/>
            <a:r>
              <a:rPr lang="en-IE" sz="3200" i="1" dirty="0">
                <a:solidFill>
                  <a:srgbClr val="FF0000"/>
                </a:solidFill>
              </a:rPr>
              <a:t>when</a:t>
            </a:r>
            <a:r>
              <a:rPr lang="en-IE" sz="3200" dirty="0"/>
              <a:t> can also be used as a replacement for an </a:t>
            </a:r>
            <a:r>
              <a:rPr lang="en-IE" sz="3200" i="1" dirty="0">
                <a:solidFill>
                  <a:srgbClr val="FF0000"/>
                </a:solidFill>
              </a:rPr>
              <a:t>if</a:t>
            </a:r>
            <a:r>
              <a:rPr lang="en-IE" sz="3200" dirty="0">
                <a:solidFill>
                  <a:srgbClr val="FF0000"/>
                </a:solidFill>
              </a:rPr>
              <a:t>-</a:t>
            </a:r>
            <a:r>
              <a:rPr lang="en-IE" sz="3200" i="1" dirty="0">
                <a:solidFill>
                  <a:srgbClr val="FF0000"/>
                </a:solidFill>
              </a:rPr>
              <a:t>else</a:t>
            </a:r>
            <a:r>
              <a:rPr lang="en-IE" sz="3200" dirty="0">
                <a:solidFill>
                  <a:srgbClr val="FF0000"/>
                </a:solidFill>
              </a:rPr>
              <a:t> </a:t>
            </a:r>
            <a:r>
              <a:rPr lang="en-IE" sz="3200" i="1" dirty="0">
                <a:solidFill>
                  <a:srgbClr val="FF0000"/>
                </a:solidFill>
              </a:rPr>
              <a:t>if</a:t>
            </a:r>
            <a:r>
              <a:rPr lang="en-IE" sz="3200" dirty="0">
                <a:solidFill>
                  <a:srgbClr val="FF0000"/>
                </a:solidFill>
              </a:rPr>
              <a:t> </a:t>
            </a:r>
            <a:r>
              <a:rPr lang="en-IE" sz="3200" dirty="0"/>
              <a:t>chain. </a:t>
            </a:r>
          </a:p>
          <a:p>
            <a:pPr algn="l"/>
            <a:endParaRPr lang="en-IE" sz="3200" dirty="0"/>
          </a:p>
          <a:p>
            <a:pPr algn="l"/>
            <a:r>
              <a:rPr lang="en-IE" sz="3200" dirty="0"/>
              <a:t>If no argument is supplied, the branch conditions are simply </a:t>
            </a:r>
            <a:r>
              <a:rPr lang="en-IE" sz="3200" dirty="0" err="1">
                <a:solidFill>
                  <a:srgbClr val="FF0000"/>
                </a:solidFill>
              </a:rPr>
              <a:t>boolean</a:t>
            </a:r>
            <a:r>
              <a:rPr lang="en-IE" sz="3200" dirty="0"/>
              <a:t> expressions, and a branch is executed when its condition is true.</a:t>
            </a:r>
          </a:p>
        </p:txBody>
      </p:sp>
      <p:sp>
        <p:nvSpPr>
          <p:cNvPr id="3" name="Rectangle 2">
            <a:extLst>
              <a:ext uri="{FF2B5EF4-FFF2-40B4-BE49-F238E27FC236}">
                <a16:creationId xmlns:a16="http://schemas.microsoft.com/office/drawing/2014/main" xmlns="" id="{C9B65E59-8B97-439A-BC67-20DE00C62362}"/>
              </a:ext>
            </a:extLst>
          </p:cNvPr>
          <p:cNvSpPr/>
          <p:nvPr/>
        </p:nvSpPr>
        <p:spPr>
          <a:xfrm>
            <a:off x="557153" y="4614119"/>
            <a:ext cx="11865490" cy="2677656"/>
          </a:xfrm>
          <a:prstGeom prst="rect">
            <a:avLst/>
          </a:prstGeom>
          <a:solidFill>
            <a:schemeClr val="bg1">
              <a:lumMod val="95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"I am a String"</a:t>
            </a:r>
          </a:p>
          <a:p>
            <a:pPr algn="l"/>
            <a:endParaRPr lang="en-IE" sz="2800" b="1" dirty="0">
              <a:solidFill>
                <a:srgbClr val="7F0055"/>
              </a:solidFill>
              <a:latin typeface="Courier New" panose="02070309020205020404" pitchFamily="49" charset="0"/>
            </a:endParaRPr>
          </a:p>
          <a:p>
            <a:pPr algn="l"/>
            <a:r>
              <a:rPr lang="en-IE" sz="2800" b="1" dirty="0">
                <a:solidFill>
                  <a:srgbClr val="7F0055"/>
                </a:solidFill>
                <a:latin typeface="Courier New" panose="02070309020205020404" pitchFamily="49" charset="0"/>
              </a:rPr>
              <a:t>when</a:t>
            </a:r>
            <a:r>
              <a:rPr lang="en-IE" sz="2800" b="1" dirty="0">
                <a:latin typeface="Courier New" panose="02070309020205020404" pitchFamily="49" charset="0"/>
              </a:rPr>
              <a:t> {</a:t>
            </a:r>
          </a:p>
          <a:p>
            <a:pPr algn="l"/>
            <a:r>
              <a:rPr lang="en-IE" sz="2800" dirty="0">
                <a:solidFill>
                  <a:srgbClr val="6A3E3E"/>
                </a:solidFill>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err="1">
                <a:latin typeface="Courier New" panose="02070309020205020404" pitchFamily="49" charset="0"/>
              </a:rPr>
              <a:t>.equals</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"I am a String"</a:t>
            </a:r>
            <a:r>
              <a:rPr lang="en-IE" sz="2800" b="1" dirty="0">
                <a:latin typeface="Courier New" panose="02070309020205020404" pitchFamily="49" charset="0"/>
              </a:rPr>
              <a:t>) -&gt;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"Equal"</a:t>
            </a:r>
            <a:r>
              <a:rPr lang="en-IE" sz="2800" b="1" dirty="0">
                <a:latin typeface="Courier New" panose="02070309020205020404" pitchFamily="49" charset="0"/>
              </a:rPr>
              <a:t>);</a:t>
            </a:r>
          </a:p>
          <a:p>
            <a:pPr algn="l"/>
            <a:r>
              <a:rPr lang="en-IE" sz="2800" b="1" dirty="0">
                <a:solidFill>
                  <a:srgbClr val="7F0055"/>
                </a:solidFill>
                <a:latin typeface="Courier New" panose="02070309020205020404" pitchFamily="49" charset="0"/>
              </a:rPr>
              <a:t>  else</a:t>
            </a:r>
            <a:r>
              <a:rPr lang="en-IE" sz="2800" b="1" dirty="0">
                <a:latin typeface="Courier New" panose="02070309020205020404" pitchFamily="49" charset="0"/>
              </a:rPr>
              <a:t> -&gt;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"Not Equal"</a:t>
            </a:r>
            <a:r>
              <a:rPr lang="en-IE" sz="2800" b="1" dirty="0">
                <a:latin typeface="Courier New" panose="02070309020205020404" pitchFamily="49" charset="0"/>
              </a:rPr>
              <a:t>)</a:t>
            </a:r>
          </a:p>
          <a:p>
            <a:pPr algn="l"/>
            <a:r>
              <a:rPr lang="en-IE" sz="2800" b="1" dirty="0">
                <a:latin typeface="Courier New" panose="02070309020205020404" pitchFamily="49" charset="0"/>
              </a:rPr>
              <a:t>}</a:t>
            </a:r>
            <a:endParaRPr lang="en-IE" sz="2800" b="1" dirty="0"/>
          </a:p>
        </p:txBody>
      </p:sp>
      <p:pic>
        <p:nvPicPr>
          <p:cNvPr id="4" name="Picture 3">
            <a:extLst>
              <a:ext uri="{FF2B5EF4-FFF2-40B4-BE49-F238E27FC236}">
                <a16:creationId xmlns:a16="http://schemas.microsoft.com/office/drawing/2014/main" xmlns="" id="{C94BB9C3-DC20-43CB-89E5-744927566124}"/>
              </a:ext>
            </a:extLst>
          </p:cNvPr>
          <p:cNvPicPr>
            <a:picLocks noChangeAspect="1"/>
          </p:cNvPicPr>
          <p:nvPr/>
        </p:nvPicPr>
        <p:blipFill>
          <a:blip r:embed="rId5"/>
          <a:stretch>
            <a:fillRect/>
          </a:stretch>
        </p:blipFill>
        <p:spPr>
          <a:xfrm>
            <a:off x="1149350" y="7519987"/>
            <a:ext cx="10902006" cy="1890713"/>
          </a:xfrm>
          <a:prstGeom prst="rect">
            <a:avLst/>
          </a:prstGeom>
          <a:ln>
            <a:solidFill>
              <a:schemeClr val="tx1"/>
            </a:solidFill>
          </a:ln>
        </p:spPr>
      </p:pic>
      <p:pic>
        <p:nvPicPr>
          <p:cNvPr id="2" name="tmp9829">
            <a:hlinkClick r:id="" action="ppaction://media"/>
            <a:extLst>
              <a:ext uri="{FF2B5EF4-FFF2-40B4-BE49-F238E27FC236}">
                <a16:creationId xmlns:a16="http://schemas.microsoft.com/office/drawing/2014/main" xmlns="" id="{2124E2C3-FA17-4968-B998-6EEF48BFA2ED}"/>
              </a:ext>
            </a:extLst>
          </p:cNvPr>
          <p:cNvPicPr>
            <a:picLocks noChangeAspect="1"/>
          </p:cNvPicPr>
          <p:nvPr>
            <a:videoFile r:link="rId1"/>
            <p:custDataLst>
              <p:tags r:id="rId2"/>
            </p:custDataLst>
            <p:extLst>
              <p:ext uri="{DAA4B4D4-6D71-4841-9C94-3DE7FCFB9230}">
                <p14:media xmlns:p14="http://schemas.microsoft.com/office/powerpoint/2010/main" r:embed="rId3">
                  <p14:trim st="46578" end="246761.8548"/>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8430396"/>
      </p:ext>
    </p:extLst>
  </p:cSld>
  <p:clrMapOvr>
    <a:masterClrMapping/>
  </p:clrMapOvr>
  <p:transition spd="med" advTm="525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Control Flow – when </a:t>
            </a:r>
          </a:p>
        </p:txBody>
      </p:sp>
      <p:pic>
        <p:nvPicPr>
          <p:cNvPr id="3" name="Picture 2"/>
          <p:cNvPicPr>
            <a:picLocks noChangeAspect="1"/>
          </p:cNvPicPr>
          <p:nvPr/>
        </p:nvPicPr>
        <p:blipFill>
          <a:blip r:embed="rId5"/>
          <a:stretch>
            <a:fillRect/>
          </a:stretch>
        </p:blipFill>
        <p:spPr>
          <a:xfrm>
            <a:off x="5839243" y="330200"/>
            <a:ext cx="7022681" cy="8999436"/>
          </a:xfrm>
          <a:prstGeom prst="rect">
            <a:avLst/>
          </a:prstGeom>
          <a:ln>
            <a:solidFill>
              <a:schemeClr val="accent1">
                <a:lumMod val="75000"/>
              </a:schemeClr>
            </a:solidFill>
          </a:ln>
        </p:spPr>
      </p:pic>
      <p:pic>
        <p:nvPicPr>
          <p:cNvPr id="4" name="tmp9829">
            <a:hlinkClick r:id="" action="ppaction://media"/>
            <a:extLst>
              <a:ext uri="{FF2B5EF4-FFF2-40B4-BE49-F238E27FC236}">
                <a16:creationId xmlns:a16="http://schemas.microsoft.com/office/drawing/2014/main" xmlns="" id="{A18082F4-60C7-48B9-986D-C55E636CDAB3}"/>
              </a:ext>
            </a:extLst>
          </p:cNvPr>
          <p:cNvPicPr>
            <a:picLocks noChangeAspect="1"/>
          </p:cNvPicPr>
          <p:nvPr>
            <a:videoFile r:link="rId1"/>
            <p:custDataLst>
              <p:tags r:id="rId2"/>
            </p:custDataLst>
            <p:extLst>
              <p:ext uri="{DAA4B4D4-6D71-4841-9C94-3DE7FCFB9230}">
                <p14:media xmlns:p14="http://schemas.microsoft.com/office/powerpoint/2010/main" r:embed="rId3">
                  <p14:trim st="99122" end="163202.8548"/>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959962622"/>
      </p:ext>
    </p:extLst>
  </p:cSld>
  <p:clrMapOvr>
    <a:masterClrMapping/>
  </p:clrMapOvr>
  <p:transition spd="med" advTm="835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pic>
        <p:nvPicPr>
          <p:cNvPr id="2" name="Picture 1"/>
          <p:cNvPicPr>
            <a:picLocks noChangeAspect="1"/>
          </p:cNvPicPr>
          <p:nvPr/>
        </p:nvPicPr>
        <p:blipFill>
          <a:blip r:embed="rId5"/>
          <a:stretch>
            <a:fillRect/>
          </a:stretch>
        </p:blipFill>
        <p:spPr>
          <a:xfrm>
            <a:off x="2368549" y="3400212"/>
            <a:ext cx="8447760" cy="1198857"/>
          </a:xfrm>
          <a:prstGeom prst="rect">
            <a:avLst/>
          </a:prstGeom>
          <a:ln>
            <a:solidFill>
              <a:schemeClr val="accent1">
                <a:lumMod val="75000"/>
              </a:schemeClr>
            </a:solidFill>
          </a:ln>
        </p:spPr>
      </p:pic>
      <p:sp>
        <p:nvSpPr>
          <p:cNvPr id="10" name="Rectangle 9"/>
          <p:cNvSpPr/>
          <p:nvPr/>
        </p:nvSpPr>
        <p:spPr>
          <a:xfrm>
            <a:off x="638175" y="2108234"/>
            <a:ext cx="11795125" cy="1200329"/>
          </a:xfrm>
          <a:prstGeom prst="rect">
            <a:avLst/>
          </a:prstGeom>
          <a:ln>
            <a:solidFill>
              <a:schemeClr val="accent1">
                <a:lumMod val="75000"/>
              </a:schemeClr>
            </a:solidFill>
          </a:ln>
        </p:spPr>
        <p:txBody>
          <a:bodyPr wrap="square">
            <a:spAutoFit/>
          </a:bodyPr>
          <a:lstStyle/>
          <a:p>
            <a:pPr algn="l"/>
            <a:r>
              <a:rPr lang="en-IE" dirty="0"/>
              <a:t>The </a:t>
            </a:r>
            <a:r>
              <a:rPr lang="en-IE" i="1" dirty="0">
                <a:solidFill>
                  <a:srgbClr val="FF0000"/>
                </a:solidFill>
              </a:rPr>
              <a:t>for</a:t>
            </a:r>
            <a:r>
              <a:rPr lang="en-IE" dirty="0"/>
              <a:t> loop iterates through anything that provides an </a:t>
            </a:r>
            <a:r>
              <a:rPr lang="en-IE" dirty="0">
                <a:solidFill>
                  <a:srgbClr val="FF0000"/>
                </a:solidFill>
              </a:rPr>
              <a:t>iterator.  </a:t>
            </a:r>
            <a:r>
              <a:rPr lang="en-IE" dirty="0">
                <a:solidFill>
                  <a:schemeClr val="tx1"/>
                </a:solidFill>
              </a:rPr>
              <a:t>It is similar to the </a:t>
            </a:r>
            <a:r>
              <a:rPr lang="en-IE" i="1" dirty="0">
                <a:solidFill>
                  <a:srgbClr val="FF0000"/>
                </a:solidFill>
              </a:rPr>
              <a:t>for-each </a:t>
            </a:r>
            <a:r>
              <a:rPr lang="en-IE" dirty="0">
                <a:solidFill>
                  <a:schemeClr val="tx1"/>
                </a:solidFill>
              </a:rPr>
              <a:t>loop in Java.</a:t>
            </a:r>
          </a:p>
        </p:txBody>
      </p:sp>
      <p:pic>
        <p:nvPicPr>
          <p:cNvPr id="7" name="Picture 6">
            <a:extLst>
              <a:ext uri="{FF2B5EF4-FFF2-40B4-BE49-F238E27FC236}">
                <a16:creationId xmlns:a16="http://schemas.microsoft.com/office/drawing/2014/main" xmlns="" id="{0AE54A2A-973D-4250-8747-3194FC91940A}"/>
              </a:ext>
            </a:extLst>
          </p:cNvPr>
          <p:cNvPicPr>
            <a:picLocks noChangeAspect="1"/>
          </p:cNvPicPr>
          <p:nvPr/>
        </p:nvPicPr>
        <p:blipFill>
          <a:blip r:embed="rId6"/>
          <a:stretch>
            <a:fillRect/>
          </a:stretch>
        </p:blipFill>
        <p:spPr>
          <a:xfrm>
            <a:off x="2406649" y="4848225"/>
            <a:ext cx="8334375" cy="4531484"/>
          </a:xfrm>
          <a:prstGeom prst="rect">
            <a:avLst/>
          </a:prstGeom>
          <a:ln>
            <a:solidFill>
              <a:schemeClr val="accent1">
                <a:lumMod val="75000"/>
              </a:schemeClr>
            </a:solidFill>
          </a:ln>
        </p:spPr>
      </p:pic>
      <p:pic>
        <p:nvPicPr>
          <p:cNvPr id="3" name="tmp9829">
            <a:hlinkClick r:id="" action="ppaction://media"/>
            <a:extLst>
              <a:ext uri="{FF2B5EF4-FFF2-40B4-BE49-F238E27FC236}">
                <a16:creationId xmlns:a16="http://schemas.microsoft.com/office/drawing/2014/main" xmlns="" id="{C93103B3-4AE1-4BBF-A944-114656E98757}"/>
              </a:ext>
            </a:extLst>
          </p:cNvPr>
          <p:cNvPicPr>
            <a:picLocks noChangeAspect="1"/>
          </p:cNvPicPr>
          <p:nvPr>
            <a:videoFile r:link="rId1"/>
            <p:custDataLst>
              <p:tags r:id="rId2"/>
            </p:custDataLst>
            <p:extLst>
              <p:ext uri="{DAA4B4D4-6D71-4841-9C94-3DE7FCFB9230}">
                <p14:media xmlns:p14="http://schemas.microsoft.com/office/powerpoint/2010/main" r:embed="rId3">
                  <p14:trim st="182681" end="106969.8548"/>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03697423"/>
      </p:ext>
    </p:extLst>
  </p:cSld>
  <p:clrMapOvr>
    <a:masterClrMapping/>
  </p:clrMapOvr>
  <p:transition spd="med" advTm="562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Basic Types</a:t>
            </a:r>
          </a:p>
        </p:txBody>
      </p:sp>
      <p:sp>
        <p:nvSpPr>
          <p:cNvPr id="2" name="Text Placeholder 1"/>
          <p:cNvSpPr>
            <a:spLocks noGrp="1"/>
          </p:cNvSpPr>
          <p:nvPr>
            <p:ph type="body" sz="quarter" idx="1"/>
          </p:nvPr>
        </p:nvSpPr>
        <p:spPr/>
        <p:txBody>
          <a:bodyPr/>
          <a:lstStyle/>
          <a:p>
            <a:r>
              <a:rPr lang="en-IE" dirty="0"/>
              <a:t>Numbers, characters and </a:t>
            </a:r>
            <a:r>
              <a:rPr lang="en-IE" dirty="0" err="1"/>
              <a:t>booleans</a:t>
            </a:r>
            <a:r>
              <a:rPr lang="en-IE" dirty="0"/>
              <a:t>.</a:t>
            </a:r>
          </a:p>
        </p:txBody>
      </p:sp>
      <p:pic>
        <p:nvPicPr>
          <p:cNvPr id="3" name="tmp298E">
            <a:hlinkClick r:id="" action="ppaction://media"/>
            <a:extLst>
              <a:ext uri="{FF2B5EF4-FFF2-40B4-BE49-F238E27FC236}">
                <a16:creationId xmlns:a16="http://schemas.microsoft.com/office/drawing/2014/main" xmlns="" id="{8A96C20E-BCA3-4015-9765-C8535831C6B3}"/>
              </a:ext>
            </a:extLst>
          </p:cNvPr>
          <p:cNvPicPr>
            <a:picLocks noChangeAspect="1"/>
          </p:cNvPicPr>
          <p:nvPr>
            <a:videoFile r:link="rId1"/>
            <p:custDataLst>
              <p:tags r:id="rId2"/>
            </p:custDataLst>
            <p:extLst>
              <p:ext uri="{DAA4B4D4-6D71-4841-9C94-3DE7FCFB9230}">
                <p14:media xmlns:p14="http://schemas.microsoft.com/office/powerpoint/2010/main" r:embed="rId3">
                  <p14:trim st="52382" end="77129.6099"/>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280044208"/>
      </p:ext>
    </p:extLst>
  </p:cSld>
  <p:clrMapOvr>
    <a:masterClrMapping/>
  </p:clrMapOvr>
  <p:transition spd="med" advTm="52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sp>
        <p:nvSpPr>
          <p:cNvPr id="12" name="Rectangle 11"/>
          <p:cNvSpPr/>
          <p:nvPr/>
        </p:nvSpPr>
        <p:spPr>
          <a:xfrm>
            <a:off x="571500" y="2391483"/>
            <a:ext cx="5915025" cy="1754326"/>
          </a:xfrm>
          <a:prstGeom prst="rect">
            <a:avLst/>
          </a:prstGeom>
          <a:ln>
            <a:solidFill>
              <a:schemeClr val="accent1">
                <a:lumMod val="75000"/>
              </a:schemeClr>
            </a:solidFill>
          </a:ln>
        </p:spPr>
        <p:txBody>
          <a:bodyPr wrap="square">
            <a:spAutoFit/>
          </a:bodyPr>
          <a:lstStyle/>
          <a:p>
            <a:pPr algn="l"/>
            <a:r>
              <a:rPr lang="en-IE" dirty="0"/>
              <a:t>If you want to iterate through an array or a list with an index, you can do it this way:</a:t>
            </a:r>
          </a:p>
        </p:txBody>
      </p:sp>
      <p:pic>
        <p:nvPicPr>
          <p:cNvPr id="5" name="Picture 4"/>
          <p:cNvPicPr>
            <a:picLocks noChangeAspect="1"/>
          </p:cNvPicPr>
          <p:nvPr/>
        </p:nvPicPr>
        <p:blipFill>
          <a:blip r:embed="rId5"/>
          <a:stretch>
            <a:fillRect/>
          </a:stretch>
        </p:blipFill>
        <p:spPr>
          <a:xfrm>
            <a:off x="6597640" y="2336767"/>
            <a:ext cx="5680214" cy="1901858"/>
          </a:xfrm>
          <a:prstGeom prst="rect">
            <a:avLst/>
          </a:prstGeom>
          <a:ln>
            <a:solidFill>
              <a:schemeClr val="accent1">
                <a:lumMod val="75000"/>
              </a:schemeClr>
            </a:solidFill>
          </a:ln>
        </p:spPr>
      </p:pic>
      <p:pic>
        <p:nvPicPr>
          <p:cNvPr id="8" name="Picture 7">
            <a:extLst>
              <a:ext uri="{FF2B5EF4-FFF2-40B4-BE49-F238E27FC236}">
                <a16:creationId xmlns:a16="http://schemas.microsoft.com/office/drawing/2014/main" xmlns="" id="{6537F74E-FCC5-4EB1-97B9-F3813F9B2E84}"/>
              </a:ext>
            </a:extLst>
          </p:cNvPr>
          <p:cNvPicPr>
            <a:picLocks noChangeAspect="1"/>
          </p:cNvPicPr>
          <p:nvPr/>
        </p:nvPicPr>
        <p:blipFill>
          <a:blip r:embed="rId6"/>
          <a:stretch>
            <a:fillRect/>
          </a:stretch>
        </p:blipFill>
        <p:spPr>
          <a:xfrm>
            <a:off x="1632375" y="4400550"/>
            <a:ext cx="9708299" cy="5105399"/>
          </a:xfrm>
          <a:prstGeom prst="rect">
            <a:avLst/>
          </a:prstGeom>
          <a:ln>
            <a:solidFill>
              <a:schemeClr val="accent1">
                <a:lumMod val="75000"/>
              </a:schemeClr>
            </a:solidFill>
          </a:ln>
        </p:spPr>
      </p:pic>
      <p:pic>
        <p:nvPicPr>
          <p:cNvPr id="2" name="tmp9829">
            <a:hlinkClick r:id="" action="ppaction://media"/>
            <a:extLst>
              <a:ext uri="{FF2B5EF4-FFF2-40B4-BE49-F238E27FC236}">
                <a16:creationId xmlns:a16="http://schemas.microsoft.com/office/drawing/2014/main" xmlns="" id="{CDBB02C2-B2B8-4B08-AA8B-D0B57DED3309}"/>
              </a:ext>
            </a:extLst>
          </p:cNvPr>
          <p:cNvPicPr>
            <a:picLocks noChangeAspect="1"/>
          </p:cNvPicPr>
          <p:nvPr>
            <a:videoFile r:link="rId1"/>
            <p:custDataLst>
              <p:tags r:id="rId2"/>
            </p:custDataLst>
            <p:extLst>
              <p:ext uri="{DAA4B4D4-6D71-4841-9C94-3DE7FCFB9230}">
                <p14:media xmlns:p14="http://schemas.microsoft.com/office/powerpoint/2010/main" r:embed="rId3">
                  <p14:trim st="238914" end="33052.8548"/>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559339759"/>
      </p:ext>
    </p:extLst>
  </p:cSld>
  <p:clrMapOvr>
    <a:masterClrMapping/>
  </p:clrMapOvr>
  <p:transition spd="med" advTm="739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pic>
        <p:nvPicPr>
          <p:cNvPr id="13" name="Picture 12"/>
          <p:cNvPicPr>
            <a:picLocks noChangeAspect="1"/>
          </p:cNvPicPr>
          <p:nvPr/>
        </p:nvPicPr>
        <p:blipFill>
          <a:blip r:embed="rId5"/>
          <a:stretch>
            <a:fillRect/>
          </a:stretch>
        </p:blipFill>
        <p:spPr>
          <a:xfrm>
            <a:off x="6290340" y="2148295"/>
            <a:ext cx="6400135" cy="1328330"/>
          </a:xfrm>
          <a:prstGeom prst="rect">
            <a:avLst/>
          </a:prstGeom>
          <a:ln>
            <a:solidFill>
              <a:schemeClr val="accent1">
                <a:lumMod val="75000"/>
              </a:schemeClr>
            </a:solidFill>
          </a:ln>
        </p:spPr>
      </p:pic>
      <p:sp>
        <p:nvSpPr>
          <p:cNvPr id="17" name="Rectangle 16"/>
          <p:cNvSpPr/>
          <p:nvPr/>
        </p:nvSpPr>
        <p:spPr>
          <a:xfrm>
            <a:off x="571500" y="2281645"/>
            <a:ext cx="5524500" cy="1077218"/>
          </a:xfrm>
          <a:prstGeom prst="rect">
            <a:avLst/>
          </a:prstGeom>
          <a:ln>
            <a:solidFill>
              <a:schemeClr val="accent1">
                <a:lumMod val="75000"/>
              </a:schemeClr>
            </a:solidFill>
          </a:ln>
        </p:spPr>
        <p:txBody>
          <a:bodyPr wrap="square">
            <a:spAutoFit/>
          </a:bodyPr>
          <a:lstStyle/>
          <a:p>
            <a:pPr lvl="0" algn="l" defTabSz="914400" eaLnBrk="0" fontAlgn="base">
              <a:spcBef>
                <a:spcPct val="0"/>
              </a:spcBef>
              <a:spcAft>
                <a:spcPct val="0"/>
              </a:spcAft>
            </a:pPr>
            <a:r>
              <a:rPr lang="en-US" altLang="en-US" sz="3200" dirty="0">
                <a:solidFill>
                  <a:schemeClr val="tx1"/>
                </a:solidFill>
                <a:latin typeface="Arial" panose="020B0604020202020204" pitchFamily="34" charset="0"/>
                <a:cs typeface="Arial" panose="020B0604020202020204" pitchFamily="34" charset="0"/>
              </a:rPr>
              <a:t>Alternatively, you can use the </a:t>
            </a:r>
            <a:r>
              <a:rPr lang="en-US" altLang="en-US" sz="3200" dirty="0" err="1">
                <a:solidFill>
                  <a:srgbClr val="FF0000"/>
                </a:solidFill>
                <a:latin typeface="Arial" panose="020B0604020202020204" pitchFamily="34" charset="0"/>
                <a:cs typeface="Arial" panose="020B0604020202020204" pitchFamily="34" charset="0"/>
              </a:rPr>
              <a:t>withIndex</a:t>
            </a:r>
            <a:r>
              <a:rPr lang="en-US" altLang="en-US" sz="3200" dirty="0">
                <a:solidFill>
                  <a:schemeClr val="tx1"/>
                </a:solidFill>
                <a:latin typeface="Arial" panose="020B0604020202020204" pitchFamily="34" charset="0"/>
                <a:cs typeface="Arial" panose="020B0604020202020204" pitchFamily="34" charset="0"/>
              </a:rPr>
              <a:t> library function:</a:t>
            </a:r>
          </a:p>
        </p:txBody>
      </p:sp>
      <p:sp>
        <p:nvSpPr>
          <p:cNvPr id="7" name="Rectangle 6">
            <a:extLst>
              <a:ext uri="{FF2B5EF4-FFF2-40B4-BE49-F238E27FC236}">
                <a16:creationId xmlns:a16="http://schemas.microsoft.com/office/drawing/2014/main" xmlns="" id="{063FE582-AE33-4D3C-8086-1DDA5ADCEA32}"/>
              </a:ext>
            </a:extLst>
          </p:cNvPr>
          <p:cNvSpPr/>
          <p:nvPr/>
        </p:nvSpPr>
        <p:spPr>
          <a:xfrm>
            <a:off x="750845" y="3782436"/>
            <a:ext cx="11079205" cy="3539430"/>
          </a:xfrm>
          <a:prstGeom prst="rect">
            <a:avLst/>
          </a:prstGeom>
          <a:ln>
            <a:solidFill>
              <a:schemeClr val="accent1"/>
            </a:solidFill>
          </a:ln>
        </p:spPr>
        <p:txBody>
          <a:bodyPr wrap="square">
            <a:spAutoFit/>
          </a:bodyPr>
          <a:lstStyle/>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main(</a:t>
            </a:r>
            <a:r>
              <a:rPr lang="en-IE" sz="2800" b="1" dirty="0" err="1">
                <a:latin typeface="Courier New" panose="02070309020205020404" pitchFamily="49" charset="0"/>
              </a:rPr>
              <a:t>args</a:t>
            </a:r>
            <a:r>
              <a:rPr lang="en-IE" sz="2800" b="1" dirty="0">
                <a:latin typeface="Courier New" panose="02070309020205020404" pitchFamily="49" charset="0"/>
              </a:rPr>
              <a:t>: Array&lt;String&gt;) {</a:t>
            </a:r>
          </a:p>
          <a:p>
            <a:pPr algn="l"/>
            <a:endParaRPr lang="en-IE" sz="2800" dirty="0">
              <a:latin typeface="Courier New" panose="02070309020205020404" pitchFamily="49" charset="0"/>
            </a:endParaRPr>
          </a:p>
          <a:p>
            <a:pPr algn="l"/>
            <a:r>
              <a:rPr lang="en-IE" sz="2800" dirty="0">
                <a:latin typeface="Courier New" panose="02070309020205020404" pitchFamily="49" charset="0"/>
              </a:rPr>
              <a:t>  </a:t>
            </a:r>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 = </a:t>
            </a:r>
            <a:r>
              <a:rPr lang="en-IE" sz="2800" b="1" dirty="0" err="1">
                <a:latin typeface="Courier New" panose="02070309020205020404" pitchFamily="49" charset="0"/>
              </a:rPr>
              <a:t>listOf</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"apple"</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"banana"</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"kiwi"</a:t>
            </a:r>
            <a:r>
              <a:rPr lang="en-IE" sz="2800" b="1"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for</a:t>
            </a:r>
            <a:r>
              <a:rPr lang="en-IE" sz="2800" b="1" dirty="0">
                <a:latin typeface="Courier New" panose="02070309020205020404" pitchFamily="49" charset="0"/>
              </a:rPr>
              <a:t> ((index, value) </a:t>
            </a:r>
            <a:r>
              <a:rPr lang="en-IE" sz="2800" b="1" dirty="0">
                <a:solidFill>
                  <a:srgbClr val="7F0055"/>
                </a:solidFill>
                <a:latin typeface="Courier New" panose="02070309020205020404" pitchFamily="49" charset="0"/>
              </a:rPr>
              <a:t>in</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items</a:t>
            </a:r>
            <a:r>
              <a:rPr lang="en-IE" sz="2800" b="1" dirty="0" err="1">
                <a:latin typeface="Courier New" panose="02070309020205020404" pitchFamily="49" charset="0"/>
              </a:rPr>
              <a:t>.withIndex</a:t>
            </a:r>
            <a:r>
              <a:rPr lang="en-IE" sz="2800" b="1" dirty="0">
                <a:latin typeface="Courier New" panose="02070309020205020404" pitchFamily="49" charset="0"/>
              </a:rPr>
              <a:t>()) {</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"the element at </a:t>
            </a:r>
            <a:r>
              <a:rPr lang="en-IE" sz="2800" dirty="0">
                <a:latin typeface="Courier New" panose="02070309020205020404" pitchFamily="49" charset="0"/>
              </a:rPr>
              <a:t>${</a:t>
            </a:r>
            <a:r>
              <a:rPr lang="en-IE" sz="2800" dirty="0">
                <a:solidFill>
                  <a:srgbClr val="6A3E3E"/>
                </a:solidFill>
                <a:latin typeface="Courier New" panose="02070309020205020404" pitchFamily="49" charset="0"/>
              </a:rPr>
              <a:t>index</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 is </a:t>
            </a:r>
            <a:r>
              <a:rPr lang="en-IE" sz="2800" dirty="0">
                <a:latin typeface="Courier New" panose="02070309020205020404" pitchFamily="49" charset="0"/>
              </a:rPr>
              <a:t>${</a:t>
            </a:r>
            <a:r>
              <a:rPr lang="en-IE" sz="2800" dirty="0">
                <a:solidFill>
                  <a:srgbClr val="6A3E3E"/>
                </a:solidFill>
                <a:latin typeface="Courier New" panose="02070309020205020404" pitchFamily="49" charset="0"/>
              </a:rPr>
              <a:t>value</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a:t>
            </a:r>
            <a:r>
              <a:rPr lang="en-IE" sz="2800" dirty="0">
                <a:latin typeface="Courier New" panose="02070309020205020404" pitchFamily="49" charset="0"/>
              </a:rPr>
              <a:t>)</a:t>
            </a:r>
          </a:p>
          <a:p>
            <a:pPr algn="l"/>
            <a:r>
              <a:rPr lang="en-IE" sz="2800" dirty="0">
                <a:latin typeface="Courier New" panose="02070309020205020404" pitchFamily="49" charset="0"/>
              </a:rPr>
              <a:t>  }</a:t>
            </a:r>
          </a:p>
          <a:p>
            <a:pPr algn="l"/>
            <a:r>
              <a:rPr lang="en-IE" sz="2800" dirty="0">
                <a:latin typeface="Courier New" panose="02070309020205020404" pitchFamily="49" charset="0"/>
              </a:rPr>
              <a:t>}</a:t>
            </a:r>
            <a:endParaRPr lang="en-IE" sz="2800" dirty="0"/>
          </a:p>
        </p:txBody>
      </p:sp>
      <p:pic>
        <p:nvPicPr>
          <p:cNvPr id="8" name="Picture 7">
            <a:extLst>
              <a:ext uri="{FF2B5EF4-FFF2-40B4-BE49-F238E27FC236}">
                <a16:creationId xmlns:a16="http://schemas.microsoft.com/office/drawing/2014/main" xmlns="" id="{08CDE79F-7591-4AA2-AF71-8755A7EF6DAD}"/>
              </a:ext>
            </a:extLst>
          </p:cNvPr>
          <p:cNvPicPr>
            <a:picLocks noChangeAspect="1"/>
          </p:cNvPicPr>
          <p:nvPr/>
        </p:nvPicPr>
        <p:blipFill>
          <a:blip r:embed="rId6"/>
          <a:stretch>
            <a:fillRect/>
          </a:stretch>
        </p:blipFill>
        <p:spPr>
          <a:xfrm>
            <a:off x="5233611" y="6773628"/>
            <a:ext cx="7456864" cy="2603474"/>
          </a:xfrm>
          <a:prstGeom prst="rect">
            <a:avLst/>
          </a:prstGeom>
          <a:ln>
            <a:solidFill>
              <a:schemeClr val="accent1"/>
            </a:solidFill>
          </a:ln>
        </p:spPr>
      </p:pic>
      <p:pic>
        <p:nvPicPr>
          <p:cNvPr id="9" name="tmp6640">
            <a:hlinkClick r:id="" action="ppaction://media"/>
            <a:extLst>
              <a:ext uri="{FF2B5EF4-FFF2-40B4-BE49-F238E27FC236}">
                <a16:creationId xmlns:a16="http://schemas.microsoft.com/office/drawing/2014/main" xmlns="" id="{6374D804-6443-4D96-B907-619AC835EA0C}"/>
              </a:ext>
            </a:extLst>
          </p:cNvPr>
          <p:cNvPicPr>
            <a:picLocks noChangeAspect="1"/>
          </p:cNvPicPr>
          <p:nvPr>
            <a:videoFile r:link="rId1"/>
            <p:custDataLst>
              <p:tags r:id="rId2"/>
            </p:custDataLst>
            <p:extLst>
              <p:ext uri="{DAA4B4D4-6D71-4841-9C94-3DE7FCFB9230}">
                <p14:media xmlns:p14="http://schemas.microsoft.com/office/powerpoint/2010/main" r:embed="rId3">
                  <p14:trim end="152540.7641"/>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517215065"/>
      </p:ext>
    </p:extLst>
  </p:cSld>
  <p:clrMapOvr>
    <a:masterClrMapping/>
  </p:clrMapOvr>
  <p:transition spd="med" advTm="323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while</a:t>
            </a:r>
          </a:p>
        </p:txBody>
      </p:sp>
      <p:sp>
        <p:nvSpPr>
          <p:cNvPr id="8" name="Rectangle 7"/>
          <p:cNvSpPr/>
          <p:nvPr/>
        </p:nvSpPr>
        <p:spPr>
          <a:xfrm>
            <a:off x="1800224" y="2619217"/>
            <a:ext cx="9014669" cy="707886"/>
          </a:xfrm>
          <a:prstGeom prst="rect">
            <a:avLst/>
          </a:prstGeom>
          <a:ln>
            <a:solidFill>
              <a:schemeClr val="accent1">
                <a:lumMod val="75000"/>
              </a:schemeClr>
            </a:solidFill>
          </a:ln>
        </p:spPr>
        <p:txBody>
          <a:bodyPr wrap="square">
            <a:spAutoFit/>
          </a:bodyPr>
          <a:lstStyle/>
          <a:p>
            <a:pPr algn="l"/>
            <a:r>
              <a:rPr lang="en-IE" sz="4000" dirty="0"/>
              <a:t>The </a:t>
            </a:r>
            <a:r>
              <a:rPr lang="en-IE" sz="4000" i="1" dirty="0">
                <a:solidFill>
                  <a:srgbClr val="FF0000"/>
                </a:solidFill>
              </a:rPr>
              <a:t>while</a:t>
            </a:r>
            <a:r>
              <a:rPr lang="en-IE" sz="4000" dirty="0"/>
              <a:t> and </a:t>
            </a:r>
            <a:r>
              <a:rPr lang="en-IE" sz="4000" i="1" dirty="0">
                <a:solidFill>
                  <a:srgbClr val="FF0000"/>
                </a:solidFill>
              </a:rPr>
              <a:t>do-while</a:t>
            </a:r>
            <a:r>
              <a:rPr lang="en-IE" sz="4000" dirty="0"/>
              <a:t> work as usual:</a:t>
            </a:r>
          </a:p>
        </p:txBody>
      </p:sp>
      <p:sp>
        <p:nvSpPr>
          <p:cNvPr id="9" name="Rectangle 8"/>
          <p:cNvSpPr/>
          <p:nvPr/>
        </p:nvSpPr>
        <p:spPr>
          <a:xfrm>
            <a:off x="709374" y="8953500"/>
            <a:ext cx="11723926" cy="523220"/>
          </a:xfrm>
          <a:prstGeom prst="rect">
            <a:avLst/>
          </a:prstGeom>
          <a:ln>
            <a:solidFill>
              <a:schemeClr val="accent1">
                <a:lumMod val="75000"/>
              </a:schemeClr>
            </a:solidFill>
          </a:ln>
        </p:spPr>
        <p:txBody>
          <a:bodyPr wrap="square">
            <a:spAutoFit/>
          </a:bodyPr>
          <a:lstStyle/>
          <a:p>
            <a:pPr algn="l"/>
            <a:r>
              <a:rPr lang="en-IE" sz="2800" b="1" dirty="0"/>
              <a:t>Note:  </a:t>
            </a:r>
            <a:r>
              <a:rPr lang="en-IE" sz="2800" dirty="0" err="1"/>
              <a:t>Kotlin</a:t>
            </a:r>
            <a:r>
              <a:rPr lang="en-IE" sz="2800" dirty="0"/>
              <a:t> also supports traditional </a:t>
            </a:r>
            <a:r>
              <a:rPr lang="en-IE" sz="2800" i="1" dirty="0">
                <a:solidFill>
                  <a:srgbClr val="FF0000"/>
                </a:solidFill>
              </a:rPr>
              <a:t>break</a:t>
            </a:r>
            <a:r>
              <a:rPr lang="en-IE" sz="2800" dirty="0"/>
              <a:t> and </a:t>
            </a:r>
            <a:r>
              <a:rPr lang="en-IE" sz="2800" i="1" dirty="0">
                <a:solidFill>
                  <a:srgbClr val="FF0000"/>
                </a:solidFill>
              </a:rPr>
              <a:t>continue</a:t>
            </a:r>
            <a:r>
              <a:rPr lang="en-IE" sz="2800" dirty="0"/>
              <a:t> operators in loops.</a:t>
            </a:r>
          </a:p>
        </p:txBody>
      </p:sp>
      <p:pic>
        <p:nvPicPr>
          <p:cNvPr id="2" name="Picture 1"/>
          <p:cNvPicPr>
            <a:picLocks noChangeAspect="1"/>
          </p:cNvPicPr>
          <p:nvPr/>
        </p:nvPicPr>
        <p:blipFill>
          <a:blip r:embed="rId5"/>
          <a:stretch>
            <a:fillRect/>
          </a:stretch>
        </p:blipFill>
        <p:spPr>
          <a:xfrm>
            <a:off x="1800224" y="3595203"/>
            <a:ext cx="9014669" cy="4643921"/>
          </a:xfrm>
          <a:prstGeom prst="rect">
            <a:avLst/>
          </a:prstGeom>
          <a:ln>
            <a:solidFill>
              <a:schemeClr val="accent1">
                <a:lumMod val="75000"/>
              </a:schemeClr>
            </a:solidFill>
          </a:ln>
        </p:spPr>
      </p:pic>
      <p:pic>
        <p:nvPicPr>
          <p:cNvPr id="3" name="tmp6640">
            <a:hlinkClick r:id="" action="ppaction://media"/>
            <a:extLst>
              <a:ext uri="{FF2B5EF4-FFF2-40B4-BE49-F238E27FC236}">
                <a16:creationId xmlns:a16="http://schemas.microsoft.com/office/drawing/2014/main" xmlns="" id="{6A8A0BAF-2C1B-4154-A0FD-EA1D5F597D1E}"/>
              </a:ext>
            </a:extLst>
          </p:cNvPr>
          <p:cNvPicPr>
            <a:picLocks noChangeAspect="1"/>
          </p:cNvPicPr>
          <p:nvPr>
            <a:videoFile r:link="rId1"/>
            <p:custDataLst>
              <p:tags r:id="rId2"/>
            </p:custDataLst>
            <p:extLst>
              <p:ext uri="{DAA4B4D4-6D71-4841-9C94-3DE7FCFB9230}">
                <p14:media xmlns:p14="http://schemas.microsoft.com/office/powerpoint/2010/main" r:embed="rId3">
                  <p14:trim st="32313" end="131043.7641"/>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392023074"/>
      </p:ext>
    </p:extLst>
  </p:cSld>
  <p:clrMapOvr>
    <a:masterClrMapping/>
  </p:clrMapOvr>
  <p:transition spd="med" advTm="214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while</a:t>
            </a:r>
          </a:p>
        </p:txBody>
      </p:sp>
      <p:sp>
        <p:nvSpPr>
          <p:cNvPr id="2" name="Rectangle 1">
            <a:extLst>
              <a:ext uri="{FF2B5EF4-FFF2-40B4-BE49-F238E27FC236}">
                <a16:creationId xmlns:a16="http://schemas.microsoft.com/office/drawing/2014/main" xmlns="" id="{72B0C232-04CC-45D1-BBF6-8A4CD9EA81C2}"/>
              </a:ext>
            </a:extLst>
          </p:cNvPr>
          <p:cNvSpPr/>
          <p:nvPr/>
        </p:nvSpPr>
        <p:spPr>
          <a:xfrm>
            <a:off x="1166018" y="2459921"/>
            <a:ext cx="10672763" cy="3108543"/>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 = </a:t>
            </a:r>
            <a:r>
              <a:rPr lang="en-IE" sz="2800" b="1" dirty="0" err="1">
                <a:latin typeface="Courier New" panose="02070309020205020404" pitchFamily="49" charset="0"/>
              </a:rPr>
              <a:t>listOf</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"apple"</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"banana"</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"kiwi"</a:t>
            </a:r>
            <a:r>
              <a:rPr lang="en-IE" sz="2800" b="1" dirty="0">
                <a:latin typeface="Courier New" panose="02070309020205020404" pitchFamily="49" charset="0"/>
              </a:rPr>
              <a:t>)</a:t>
            </a:r>
          </a:p>
          <a:p>
            <a:pPr algn="l"/>
            <a:endParaRPr lang="en-IE" sz="2800" b="1" dirty="0">
              <a:latin typeface="Courier New" panose="02070309020205020404" pitchFamily="49" charset="0"/>
            </a:endParaRPr>
          </a:p>
          <a:p>
            <a:pPr algn="l"/>
            <a:r>
              <a:rPr lang="en-IE" sz="2800" b="1" dirty="0" err="1">
                <a:solidFill>
                  <a:srgbClr val="7F0055"/>
                </a:solidFill>
                <a:latin typeface="Courier New" panose="02070309020205020404" pitchFamily="49" charset="0"/>
              </a:rPr>
              <a:t>var</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 = 0</a:t>
            </a:r>
          </a:p>
          <a:p>
            <a:pPr algn="l"/>
            <a:r>
              <a:rPr lang="en-IE" sz="2800" b="1" dirty="0">
                <a:solidFill>
                  <a:srgbClr val="7F0055"/>
                </a:solidFill>
                <a:latin typeface="Courier New" panose="02070309020205020404" pitchFamily="49" charset="0"/>
              </a:rPr>
              <a:t>while</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 &lt; </a:t>
            </a:r>
            <a:r>
              <a:rPr lang="en-IE" sz="2800" b="1" dirty="0" err="1">
                <a:solidFill>
                  <a:srgbClr val="6A3E3E"/>
                </a:solidFill>
                <a:latin typeface="Courier New" panose="02070309020205020404" pitchFamily="49" charset="0"/>
              </a:rPr>
              <a:t>items</a:t>
            </a:r>
            <a:r>
              <a:rPr lang="en-IE" sz="2800" b="1" dirty="0" err="1">
                <a:latin typeface="Courier New" panose="02070309020205020404" pitchFamily="49" charset="0"/>
              </a:rPr>
              <a:t>.</a:t>
            </a:r>
            <a:r>
              <a:rPr lang="en-IE" sz="2800" b="1" dirty="0" err="1">
                <a:solidFill>
                  <a:srgbClr val="0000C0"/>
                </a:solidFill>
                <a:latin typeface="Courier New" panose="02070309020205020404" pitchFamily="49" charset="0"/>
              </a:rPr>
              <a:t>size</a:t>
            </a:r>
            <a:r>
              <a:rPr lang="en-IE" sz="2800" b="1" dirty="0">
                <a:latin typeface="Courier New" panose="02070309020205020404" pitchFamily="49" charset="0"/>
              </a:rPr>
              <a:t>){</a:t>
            </a:r>
          </a:p>
          <a:p>
            <a:pPr algn="l"/>
            <a:r>
              <a:rPr lang="en-IE" sz="2800" b="1" dirty="0">
                <a:latin typeface="Courier New" panose="02070309020205020404" pitchFamily="49" charset="0"/>
              </a:rPr>
              <a: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"item at </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index</a:t>
            </a:r>
            <a:r>
              <a:rPr lang="en-IE" sz="2800" b="1" dirty="0">
                <a:solidFill>
                  <a:srgbClr val="2A00FF"/>
                </a:solidFill>
                <a:latin typeface="Courier New" panose="02070309020205020404" pitchFamily="49" charset="0"/>
              </a:rPr>
              <a:t> is </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t>
            </a:r>
            <a:r>
              <a:rPr lang="en-IE" sz="2800" b="1" dirty="0">
                <a:latin typeface="Courier New" panose="02070309020205020404" pitchFamily="49" charset="0"/>
              </a:rPr>
              <a:t>)</a:t>
            </a:r>
          </a:p>
          <a:p>
            <a:pPr algn="l"/>
            <a:r>
              <a:rPr lang="en-IE" sz="2800" b="1" dirty="0">
                <a:solidFill>
                  <a:srgbClr val="6A3E3E"/>
                </a:solidFill>
                <a:latin typeface="Courier New" panose="02070309020205020404" pitchFamily="49" charset="0"/>
              </a:rPr>
              <a:t>   index</a:t>
            </a:r>
            <a:r>
              <a:rPr lang="en-IE" sz="2800" b="1" dirty="0">
                <a:latin typeface="Courier New" panose="02070309020205020404" pitchFamily="49" charset="0"/>
              </a:rPr>
              <a:t>++</a:t>
            </a:r>
          </a:p>
          <a:p>
            <a:pPr algn="l"/>
            <a:r>
              <a:rPr lang="en-IE" sz="2800" b="1" dirty="0">
                <a:latin typeface="Courier New" panose="02070309020205020404" pitchFamily="49" charset="0"/>
              </a:rPr>
              <a:t>}</a:t>
            </a:r>
            <a:endParaRPr lang="en-IE" sz="2800" b="1" dirty="0"/>
          </a:p>
        </p:txBody>
      </p:sp>
      <p:pic>
        <p:nvPicPr>
          <p:cNvPr id="4" name="Picture 3">
            <a:extLst>
              <a:ext uri="{FF2B5EF4-FFF2-40B4-BE49-F238E27FC236}">
                <a16:creationId xmlns:a16="http://schemas.microsoft.com/office/drawing/2014/main" xmlns="" id="{63C1A2ED-FB68-41C0-A238-52FEB4F695C8}"/>
              </a:ext>
            </a:extLst>
          </p:cNvPr>
          <p:cNvPicPr>
            <a:picLocks noChangeAspect="1"/>
          </p:cNvPicPr>
          <p:nvPr/>
        </p:nvPicPr>
        <p:blipFill>
          <a:blip r:embed="rId5"/>
          <a:stretch>
            <a:fillRect/>
          </a:stretch>
        </p:blipFill>
        <p:spPr>
          <a:xfrm>
            <a:off x="1739900" y="6110685"/>
            <a:ext cx="9537146" cy="2404665"/>
          </a:xfrm>
          <a:prstGeom prst="rect">
            <a:avLst/>
          </a:prstGeom>
          <a:ln>
            <a:solidFill>
              <a:schemeClr val="tx1"/>
            </a:solidFill>
          </a:ln>
        </p:spPr>
      </p:pic>
      <p:pic>
        <p:nvPicPr>
          <p:cNvPr id="3" name="tmp6640">
            <a:hlinkClick r:id="" action="ppaction://media"/>
            <a:extLst>
              <a:ext uri="{FF2B5EF4-FFF2-40B4-BE49-F238E27FC236}">
                <a16:creationId xmlns:a16="http://schemas.microsoft.com/office/drawing/2014/main" xmlns="" id="{7CFCA1D8-C7D5-4E5B-BAAA-B60327F81256}"/>
              </a:ext>
            </a:extLst>
          </p:cNvPr>
          <p:cNvPicPr>
            <a:picLocks noChangeAspect="1"/>
          </p:cNvPicPr>
          <p:nvPr>
            <a:videoFile r:link="rId1"/>
            <p:custDataLst>
              <p:tags r:id="rId2"/>
            </p:custDataLst>
            <p:extLst>
              <p:ext uri="{DAA4B4D4-6D71-4841-9C94-3DE7FCFB9230}">
                <p14:media xmlns:p14="http://schemas.microsoft.com/office/powerpoint/2010/main" r:embed="rId3">
                  <p14:trim st="53810" end="93232.7641"/>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960624764"/>
      </p:ext>
    </p:extLst>
  </p:cSld>
  <p:clrMapOvr>
    <a:masterClrMapping/>
  </p:clrMapOvr>
  <p:transition spd="med" advTm="37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Strings and String Templates</a:t>
            </a:r>
          </a:p>
        </p:txBody>
      </p:sp>
      <p:sp>
        <p:nvSpPr>
          <p:cNvPr id="2" name="Text Placeholder 1"/>
          <p:cNvSpPr>
            <a:spLocks noGrp="1"/>
          </p:cNvSpPr>
          <p:nvPr>
            <p:ph type="body" sz="quarter" idx="1"/>
          </p:nvPr>
        </p:nvSpPr>
        <p:spPr/>
        <p:txBody>
          <a:bodyPr/>
          <a:lstStyle/>
          <a:p>
            <a:r>
              <a:rPr lang="en-IE" dirty="0"/>
              <a:t>Escaped strings, raw strings, literals, templates</a:t>
            </a:r>
          </a:p>
        </p:txBody>
      </p:sp>
      <p:pic>
        <p:nvPicPr>
          <p:cNvPr id="3" name="tmp6640">
            <a:hlinkClick r:id="" action="ppaction://media"/>
            <a:extLst>
              <a:ext uri="{FF2B5EF4-FFF2-40B4-BE49-F238E27FC236}">
                <a16:creationId xmlns:a16="http://schemas.microsoft.com/office/drawing/2014/main" xmlns="" id="{3CAA556E-3C01-4374-B8FC-4E7EF3368B38}"/>
              </a:ext>
            </a:extLst>
          </p:cNvPr>
          <p:cNvPicPr>
            <a:picLocks noChangeAspect="1"/>
          </p:cNvPicPr>
          <p:nvPr>
            <a:videoFile r:link="rId1"/>
            <p:custDataLst>
              <p:tags r:id="rId2"/>
            </p:custDataLst>
            <p:extLst>
              <p:ext uri="{DAA4B4D4-6D71-4841-9C94-3DE7FCFB9230}">
                <p14:media xmlns:p14="http://schemas.microsoft.com/office/powerpoint/2010/main" r:embed="rId3">
                  <p14:trim st="91621" end="83424.7641"/>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10670160"/>
      </p:ext>
    </p:extLst>
  </p:cSld>
  <p:clrMapOvr>
    <a:masterClrMapping/>
  </p:clrMapOvr>
  <p:transition spd="med" advTm="98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Strings</a:t>
            </a:r>
          </a:p>
        </p:txBody>
      </p:sp>
      <p:sp>
        <p:nvSpPr>
          <p:cNvPr id="3" name="Rectangle 1"/>
          <p:cNvSpPr>
            <a:spLocks noChangeArrowheads="1"/>
          </p:cNvSpPr>
          <p:nvPr/>
        </p:nvSpPr>
        <p:spPr bwMode="auto">
          <a:xfrm>
            <a:off x="571500" y="2290089"/>
            <a:ext cx="11861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Strings are represented by the type </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String</a:t>
            </a:r>
            <a:r>
              <a:rPr kumimoji="0" lang="en-US" altLang="en-US" sz="3200" b="0" i="0" u="none" strike="noStrike" cap="none" normalizeH="0" baseline="0" dirty="0">
                <a:ln>
                  <a:noFill/>
                </a:ln>
                <a:solidFill>
                  <a:schemeClr val="tx1"/>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Strings are </a:t>
            </a:r>
            <a:r>
              <a:rPr kumimoji="0" lang="en-US" altLang="en-US" sz="3200" b="0" i="0" u="none" strike="noStrike" cap="none" normalizeH="0" baseline="0" dirty="0">
                <a:ln>
                  <a:noFill/>
                </a:ln>
                <a:solidFill>
                  <a:schemeClr val="tx1"/>
                </a:solidFill>
                <a:effectLst/>
                <a:latin typeface="+mj-lt"/>
                <a:hlinkClick r:id="rId5"/>
              </a:rPr>
              <a:t>immutable</a:t>
            </a:r>
            <a:r>
              <a:rPr kumimoji="0" lang="en-US" altLang="en-US" sz="3200" b="0" i="0" u="none" strike="noStrike" cap="none" normalizeH="0" baseline="0" dirty="0">
                <a:ln>
                  <a:noFill/>
                </a:ln>
                <a:solidFill>
                  <a:schemeClr val="tx1"/>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Elements of a string are characters that can be accessed by the indexing operation: </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s[</a:t>
            </a:r>
            <a:r>
              <a:rPr kumimoji="0" lang="en-US" altLang="en-US" sz="3200" b="0" i="0" u="none" strike="noStrike" cap="none" normalizeH="0" baseline="0" dirty="0" err="1">
                <a:ln>
                  <a:noFill/>
                </a:ln>
                <a:solidFill>
                  <a:srgbClr val="FF0000"/>
                </a:solidFill>
                <a:effectLst/>
                <a:latin typeface="+mj-lt"/>
                <a:cs typeface="Courier New" panose="02070309020205020404" pitchFamily="49" charset="0"/>
              </a:rPr>
              <a:t>i</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a:t>
            </a:r>
            <a:r>
              <a:rPr kumimoji="0" lang="en-US" altLang="en-US" sz="3200" b="0" i="0" u="none" strike="noStrike" cap="none" normalizeH="0" baseline="0" dirty="0">
                <a:ln>
                  <a:noFill/>
                </a:ln>
                <a:solidFill>
                  <a:srgbClr val="FF0000"/>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A string can be iterated over with a </a:t>
            </a:r>
            <a:r>
              <a:rPr kumimoji="0" lang="en-US" altLang="en-US" sz="3200" b="0" i="0" u="none" strike="noStrike" cap="none" normalizeH="0" baseline="0" dirty="0">
                <a:ln>
                  <a:noFill/>
                </a:ln>
                <a:solidFill>
                  <a:srgbClr val="FF0000"/>
                </a:solidFill>
                <a:effectLst/>
                <a:latin typeface="+mj-lt"/>
              </a:rPr>
              <a:t>for-loop</a:t>
            </a:r>
            <a:r>
              <a:rPr kumimoji="0" lang="en-US" altLang="en-US" sz="3200" b="0" i="0" u="none" strike="noStrike" cap="none" normalizeH="0" baseline="0" dirty="0">
                <a:ln>
                  <a:noFill/>
                </a:ln>
                <a:solidFill>
                  <a:schemeClr val="tx1"/>
                </a:solidFill>
                <a:effectLst/>
                <a:latin typeface="+mj-lt"/>
              </a:rPr>
              <a:t>:</a:t>
            </a:r>
          </a:p>
        </p:txBody>
      </p:sp>
      <p:pic>
        <p:nvPicPr>
          <p:cNvPr id="4" name="Picture 3"/>
          <p:cNvPicPr>
            <a:picLocks noChangeAspect="1"/>
          </p:cNvPicPr>
          <p:nvPr/>
        </p:nvPicPr>
        <p:blipFill>
          <a:blip r:embed="rId6"/>
          <a:stretch>
            <a:fillRect/>
          </a:stretch>
        </p:blipFill>
        <p:spPr>
          <a:xfrm>
            <a:off x="4094968" y="6753683"/>
            <a:ext cx="4504796" cy="2174729"/>
          </a:xfrm>
          <a:prstGeom prst="rect">
            <a:avLst/>
          </a:prstGeom>
          <a:ln>
            <a:solidFill>
              <a:schemeClr val="accent1"/>
            </a:solidFill>
          </a:ln>
        </p:spPr>
      </p:pic>
      <p:pic>
        <p:nvPicPr>
          <p:cNvPr id="5" name="tmp6640">
            <a:hlinkClick r:id="" action="ppaction://media"/>
            <a:extLst>
              <a:ext uri="{FF2B5EF4-FFF2-40B4-BE49-F238E27FC236}">
                <a16:creationId xmlns:a16="http://schemas.microsoft.com/office/drawing/2014/main" xmlns="" id="{C769EFAF-DA5A-4071-88D2-1EB48E7BF129}"/>
              </a:ext>
            </a:extLst>
          </p:cNvPr>
          <p:cNvPicPr>
            <a:picLocks noChangeAspect="1"/>
          </p:cNvPicPr>
          <p:nvPr>
            <a:videoFile r:link="rId1"/>
            <p:custDataLst>
              <p:tags r:id="rId2"/>
            </p:custDataLst>
            <p:extLst>
              <p:ext uri="{DAA4B4D4-6D71-4841-9C94-3DE7FCFB9230}">
                <p14:media xmlns:p14="http://schemas.microsoft.com/office/powerpoint/2010/main" r:embed="rId3">
                  <p14:trim st="101429" end="54574.7641"/>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261650289"/>
      </p:ext>
    </p:extLst>
  </p:cSld>
  <p:clrMapOvr>
    <a:masterClrMapping/>
  </p:clrMapOvr>
  <p:transition spd="med" advTm="288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3" name="Rectangle 1"/>
          <p:cNvSpPr>
            <a:spLocks noChangeArrowheads="1"/>
          </p:cNvSpPr>
          <p:nvPr/>
        </p:nvSpPr>
        <p:spPr bwMode="auto">
          <a:xfrm>
            <a:off x="483818" y="2292511"/>
            <a:ext cx="11861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Kotlin has two types of string literals: </a:t>
            </a:r>
            <a:br>
              <a:rPr lang="en-IE" sz="3200" dirty="0"/>
            </a:br>
            <a:r>
              <a:rPr lang="en-IE" sz="3200" dirty="0"/>
              <a:t>	</a:t>
            </a:r>
            <a:r>
              <a:rPr lang="en-IE" sz="3200" dirty="0">
                <a:solidFill>
                  <a:srgbClr val="FF0000"/>
                </a:solidFill>
              </a:rPr>
              <a:t>escaped strings</a:t>
            </a:r>
            <a:r>
              <a:rPr lang="en-IE" sz="3200" dirty="0"/>
              <a:t> that may have escaped characters in them and </a:t>
            </a:r>
            <a:br>
              <a:rPr lang="en-IE" sz="3200" dirty="0"/>
            </a:br>
            <a:r>
              <a:rPr lang="en-IE" sz="3200" dirty="0"/>
              <a:t>	</a:t>
            </a:r>
            <a:r>
              <a:rPr lang="en-IE" sz="3200" dirty="0">
                <a:solidFill>
                  <a:srgbClr val="FF0000"/>
                </a:solidFill>
              </a:rPr>
              <a:t>raw strings </a:t>
            </a:r>
            <a:r>
              <a:rPr lang="en-IE" sz="3200" dirty="0"/>
              <a:t>that can contain newlines and arbitrary text. </a:t>
            </a:r>
          </a:p>
        </p:txBody>
      </p:sp>
      <p:pic>
        <p:nvPicPr>
          <p:cNvPr id="4" name="tmp6640">
            <a:hlinkClick r:id="" action="ppaction://media"/>
            <a:extLst>
              <a:ext uri="{FF2B5EF4-FFF2-40B4-BE49-F238E27FC236}">
                <a16:creationId xmlns:a16="http://schemas.microsoft.com/office/drawing/2014/main" xmlns="" id="{7E3B3EF7-5450-4E45-A74E-1A5EBBC2E456}"/>
              </a:ext>
            </a:extLst>
          </p:cNvPr>
          <p:cNvPicPr>
            <a:picLocks noChangeAspect="1"/>
          </p:cNvPicPr>
          <p:nvPr>
            <a:videoFile r:link="rId1"/>
            <p:custDataLst>
              <p:tags r:id="rId2"/>
            </p:custDataLst>
            <p:extLst>
              <p:ext uri="{DAA4B4D4-6D71-4841-9C94-3DE7FCFB9230}">
                <p14:media xmlns:p14="http://schemas.microsoft.com/office/powerpoint/2010/main" r:embed="rId3">
                  <p14:trim st="130279" end="33741.7641"/>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925304883"/>
      </p:ext>
    </p:extLst>
  </p:cSld>
  <p:clrMapOvr>
    <a:masterClrMapping/>
  </p:clrMapOvr>
  <p:transition spd="med" advTm="208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3" name="Rectangle 1"/>
          <p:cNvSpPr>
            <a:spLocks noChangeArrowheads="1"/>
          </p:cNvSpPr>
          <p:nvPr/>
        </p:nvSpPr>
        <p:spPr bwMode="auto">
          <a:xfrm>
            <a:off x="483818" y="2292511"/>
            <a:ext cx="11861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Kotlin has two types of string literals: </a:t>
            </a:r>
            <a:br>
              <a:rPr lang="en-IE" sz="3200" dirty="0"/>
            </a:br>
            <a:r>
              <a:rPr lang="en-IE" sz="3200" dirty="0"/>
              <a:t>	</a:t>
            </a:r>
            <a:r>
              <a:rPr lang="en-IE" sz="3200" dirty="0">
                <a:solidFill>
                  <a:srgbClr val="FF0000"/>
                </a:solidFill>
              </a:rPr>
              <a:t>escaped strings</a:t>
            </a:r>
            <a:r>
              <a:rPr lang="en-IE" sz="3200" dirty="0"/>
              <a:t> that may have escaped characters in them and </a:t>
            </a:r>
            <a:br>
              <a:rPr lang="en-IE" sz="3200" dirty="0"/>
            </a:br>
            <a:r>
              <a:rPr lang="en-IE" sz="3200" dirty="0"/>
              <a:t>	</a:t>
            </a:r>
            <a:r>
              <a:rPr lang="en-IE" sz="3200" dirty="0">
                <a:solidFill>
                  <a:srgbClr val="FF0000"/>
                </a:solidFill>
              </a:rPr>
              <a:t>raw strings </a:t>
            </a:r>
            <a:r>
              <a:rPr lang="en-IE" sz="3200" dirty="0"/>
              <a:t>that can contain newlines and arbitrary text. </a:t>
            </a:r>
          </a:p>
        </p:txBody>
      </p:sp>
      <p:pic>
        <p:nvPicPr>
          <p:cNvPr id="5" name="Picture 4"/>
          <p:cNvPicPr>
            <a:picLocks noChangeAspect="1"/>
          </p:cNvPicPr>
          <p:nvPr/>
        </p:nvPicPr>
        <p:blipFill>
          <a:blip r:embed="rId5"/>
          <a:stretch>
            <a:fillRect/>
          </a:stretch>
        </p:blipFill>
        <p:spPr>
          <a:xfrm>
            <a:off x="7344492" y="4573779"/>
            <a:ext cx="5204803" cy="1078286"/>
          </a:xfrm>
          <a:prstGeom prst="rect">
            <a:avLst/>
          </a:prstGeom>
          <a:ln>
            <a:solidFill>
              <a:schemeClr val="accent1"/>
            </a:solidFill>
          </a:ln>
        </p:spPr>
      </p:pic>
      <p:sp>
        <p:nvSpPr>
          <p:cNvPr id="6" name="Rectangle 1"/>
          <p:cNvSpPr>
            <a:spLocks noChangeArrowheads="1"/>
          </p:cNvSpPr>
          <p:nvPr/>
        </p:nvSpPr>
        <p:spPr bwMode="auto">
          <a:xfrm>
            <a:off x="998168" y="4573779"/>
            <a:ext cx="6115050" cy="1077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IE" sz="3200" dirty="0"/>
              <a:t>An </a:t>
            </a:r>
            <a:r>
              <a:rPr lang="en-IE" sz="3200" dirty="0">
                <a:solidFill>
                  <a:srgbClr val="FF0000"/>
                </a:solidFill>
              </a:rPr>
              <a:t>escaped string </a:t>
            </a:r>
            <a:r>
              <a:rPr lang="en-IE" sz="3200" dirty="0"/>
              <a:t>is very much like a Java string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1141043" y="6636525"/>
            <a:ext cx="5972175" cy="20621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IE" sz="3200" dirty="0"/>
              <a:t>A </a:t>
            </a:r>
            <a:r>
              <a:rPr lang="en-IE" sz="3200" dirty="0">
                <a:solidFill>
                  <a:srgbClr val="FF0000"/>
                </a:solidFill>
              </a:rPr>
              <a:t>raw string </a:t>
            </a:r>
            <a:r>
              <a:rPr lang="en-IE" sz="3200" dirty="0"/>
              <a:t>is delimited by a triple quote (</a:t>
            </a:r>
            <a:r>
              <a:rPr lang="en-IE" sz="3200" dirty="0">
                <a:latin typeface="Eras Medium ITC" panose="020B0602030504020804" pitchFamily="34" charset="0"/>
              </a:rPr>
              <a:t>“””</a:t>
            </a:r>
            <a:r>
              <a:rPr lang="en-IE" sz="3200" dirty="0"/>
              <a:t>), contains no escaping and can contain new lines and any other characters.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F49E072F-4DB4-446E-AC98-A4B794FA49AD}"/>
              </a:ext>
            </a:extLst>
          </p:cNvPr>
          <p:cNvPicPr>
            <a:picLocks noChangeAspect="1"/>
          </p:cNvPicPr>
          <p:nvPr/>
        </p:nvPicPr>
        <p:blipFill>
          <a:blip r:embed="rId6"/>
          <a:stretch>
            <a:fillRect/>
          </a:stretch>
        </p:blipFill>
        <p:spPr>
          <a:xfrm>
            <a:off x="7344492" y="5930525"/>
            <a:ext cx="5204803" cy="3294179"/>
          </a:xfrm>
          <a:prstGeom prst="rect">
            <a:avLst/>
          </a:prstGeom>
          <a:ln>
            <a:solidFill>
              <a:schemeClr val="accent1"/>
            </a:solidFill>
          </a:ln>
        </p:spPr>
      </p:pic>
      <p:pic>
        <p:nvPicPr>
          <p:cNvPr id="9" name="tmp866D">
            <a:hlinkClick r:id="" action="ppaction://media"/>
            <a:extLst>
              <a:ext uri="{FF2B5EF4-FFF2-40B4-BE49-F238E27FC236}">
                <a16:creationId xmlns:a16="http://schemas.microsoft.com/office/drawing/2014/main" xmlns="" id="{59C31F12-951F-45B2-99C4-A5B511565EA8}"/>
              </a:ext>
            </a:extLst>
          </p:cNvPr>
          <p:cNvPicPr>
            <a:picLocks noChangeAspect="1"/>
          </p:cNvPicPr>
          <p:nvPr>
            <a:videoFile r:link="rId1"/>
            <p:custDataLst>
              <p:tags r:id="rId2"/>
            </p:custDataLst>
            <p:extLst>
              <p:ext uri="{DAA4B4D4-6D71-4841-9C94-3DE7FCFB9230}">
                <p14:media xmlns:p14="http://schemas.microsoft.com/office/powerpoint/2010/main" r:embed="rId3">
                  <p14:trim end="170552.4"/>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218750283"/>
      </p:ext>
    </p:extLst>
  </p:cSld>
  <p:clrMapOvr>
    <a:masterClrMapping/>
  </p:clrMapOvr>
  <p:transition spd="med" advTm="575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6" name="Rectangle 1"/>
          <p:cNvSpPr>
            <a:spLocks noChangeArrowheads="1"/>
          </p:cNvSpPr>
          <p:nvPr/>
        </p:nvSpPr>
        <p:spPr bwMode="auto">
          <a:xfrm>
            <a:off x="2270125" y="6527280"/>
            <a:ext cx="4232275"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US" altLang="en-US" dirty="0">
                <a:solidFill>
                  <a:schemeClr val="tx1"/>
                </a:solidFill>
                <a:latin typeface="Arial" panose="020B0604020202020204" pitchFamily="34" charset="0"/>
              </a:rPr>
              <a:t>You can remove leading whitespace with </a:t>
            </a:r>
            <a:r>
              <a:rPr lang="en-US" altLang="en-US" dirty="0" err="1">
                <a:solidFill>
                  <a:srgbClr val="FF0000"/>
                </a:solidFill>
                <a:latin typeface="Arial" panose="020B0604020202020204" pitchFamily="34" charset="0"/>
              </a:rPr>
              <a:t>trimMargin</a:t>
            </a:r>
            <a:r>
              <a:rPr lang="en-US" altLang="en-US" dirty="0">
                <a:solidFill>
                  <a:srgbClr val="FF0000"/>
                </a:solidFill>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2C5F9CD4-57D4-42D6-BA28-5C468D72E9D8}"/>
              </a:ext>
            </a:extLst>
          </p:cNvPr>
          <p:cNvPicPr>
            <a:picLocks noChangeAspect="1"/>
          </p:cNvPicPr>
          <p:nvPr/>
        </p:nvPicPr>
        <p:blipFill>
          <a:blip r:embed="rId5"/>
          <a:stretch>
            <a:fillRect/>
          </a:stretch>
        </p:blipFill>
        <p:spPr>
          <a:xfrm>
            <a:off x="7344492" y="5930525"/>
            <a:ext cx="5204803" cy="3294179"/>
          </a:xfrm>
          <a:prstGeom prst="rect">
            <a:avLst/>
          </a:prstGeom>
          <a:ln>
            <a:solidFill>
              <a:schemeClr val="accent1"/>
            </a:solidFill>
          </a:ln>
        </p:spPr>
      </p:pic>
      <p:pic>
        <p:nvPicPr>
          <p:cNvPr id="3" name="Picture 2">
            <a:extLst>
              <a:ext uri="{FF2B5EF4-FFF2-40B4-BE49-F238E27FC236}">
                <a16:creationId xmlns:a16="http://schemas.microsoft.com/office/drawing/2014/main" xmlns="" id="{561A3FA3-FB96-4590-AAA1-4012BCE62E8F}"/>
              </a:ext>
            </a:extLst>
          </p:cNvPr>
          <p:cNvPicPr>
            <a:picLocks noChangeAspect="1"/>
          </p:cNvPicPr>
          <p:nvPr/>
        </p:nvPicPr>
        <p:blipFill>
          <a:blip r:embed="rId6"/>
          <a:stretch>
            <a:fillRect/>
          </a:stretch>
        </p:blipFill>
        <p:spPr>
          <a:xfrm>
            <a:off x="1625600" y="2486025"/>
            <a:ext cx="9658350" cy="2957124"/>
          </a:xfrm>
          <a:prstGeom prst="rect">
            <a:avLst/>
          </a:prstGeom>
          <a:ln>
            <a:solidFill>
              <a:schemeClr val="accent1"/>
            </a:solidFill>
          </a:ln>
        </p:spPr>
      </p:pic>
      <p:pic>
        <p:nvPicPr>
          <p:cNvPr id="4" name="tmp866D">
            <a:hlinkClick r:id="" action="ppaction://media"/>
            <a:extLst>
              <a:ext uri="{FF2B5EF4-FFF2-40B4-BE49-F238E27FC236}">
                <a16:creationId xmlns:a16="http://schemas.microsoft.com/office/drawing/2014/main" xmlns="" id="{5DED5458-0FF8-40BB-B61C-5656C6DE4E50}"/>
              </a:ext>
            </a:extLst>
          </p:cNvPr>
          <p:cNvPicPr>
            <a:picLocks noChangeAspect="1"/>
          </p:cNvPicPr>
          <p:nvPr>
            <a:videoFile r:link="rId1"/>
            <p:custDataLst>
              <p:tags r:id="rId2"/>
            </p:custDataLst>
            <p:extLst>
              <p:ext uri="{DAA4B4D4-6D71-4841-9C94-3DE7FCFB9230}">
                <p14:media xmlns:p14="http://schemas.microsoft.com/office/powerpoint/2010/main" r:embed="rId3">
                  <p14:trim st="57514" end="117781.4"/>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523362513"/>
      </p:ext>
    </p:extLst>
  </p:cSld>
  <p:clrMapOvr>
    <a:masterClrMapping/>
  </p:clrMapOvr>
  <p:transition spd="med" advTm="527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11" name="Rectangle 1"/>
          <p:cNvSpPr>
            <a:spLocks noChangeArrowheads="1"/>
          </p:cNvSpPr>
          <p:nvPr/>
        </p:nvSpPr>
        <p:spPr bwMode="auto">
          <a:xfrm>
            <a:off x="571500" y="2416237"/>
            <a:ext cx="11977795"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US" altLang="en-US" dirty="0">
                <a:solidFill>
                  <a:schemeClr val="tx1"/>
                </a:solidFill>
                <a:latin typeface="Arial" panose="020B0604020202020204" pitchFamily="34" charset="0"/>
                <a:cs typeface="Arial" panose="020B0604020202020204" pitchFamily="34" charset="0"/>
              </a:rPr>
              <a:t>By default </a:t>
            </a:r>
            <a:r>
              <a:rPr lang="en-US" altLang="en-US" dirty="0">
                <a:solidFill>
                  <a:srgbClr val="FF0000"/>
                </a:solidFill>
                <a:latin typeface="Arial" panose="020B0604020202020204" pitchFamily="34" charset="0"/>
                <a:cs typeface="Arial" panose="020B0604020202020204" pitchFamily="34" charset="0"/>
              </a:rPr>
              <a:t>| </a:t>
            </a:r>
            <a:r>
              <a:rPr lang="en-US" altLang="en-US" dirty="0">
                <a:solidFill>
                  <a:schemeClr val="tx1"/>
                </a:solidFill>
                <a:latin typeface="Arial" panose="020B0604020202020204" pitchFamily="34" charset="0"/>
                <a:cs typeface="Arial" panose="020B0604020202020204" pitchFamily="34" charset="0"/>
              </a:rPr>
              <a:t>is used as margin prefix, but you can choose another character and pass it as a parameter like </a:t>
            </a:r>
            <a:r>
              <a:rPr lang="en-US" altLang="en-US" dirty="0" err="1">
                <a:solidFill>
                  <a:srgbClr val="FF0000"/>
                </a:solidFill>
                <a:latin typeface="Arial" panose="020B0604020202020204" pitchFamily="34" charset="0"/>
                <a:cs typeface="Arial" panose="020B0604020202020204" pitchFamily="34" charset="0"/>
              </a:rPr>
              <a:t>trimMargin</a:t>
            </a:r>
            <a:r>
              <a:rPr lang="en-US" altLang="en-US" dirty="0">
                <a:solidFill>
                  <a:srgbClr val="FF0000"/>
                </a:solidFill>
                <a:latin typeface="Arial" panose="020B0604020202020204" pitchFamily="34" charset="0"/>
                <a:cs typeface="Arial" panose="020B0604020202020204" pitchFamily="34" charset="0"/>
              </a:rPr>
              <a:t>("&gt;").</a:t>
            </a:r>
            <a:endParaRPr kumimoji="0" lang="en-US" altLang="en-US"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9777FC5B-F6E7-469E-8D71-753C191F3D10}"/>
              </a:ext>
            </a:extLst>
          </p:cNvPr>
          <p:cNvSpPr/>
          <p:nvPr/>
        </p:nvSpPr>
        <p:spPr>
          <a:xfrm>
            <a:off x="571500" y="4391948"/>
            <a:ext cx="7505700" cy="3539430"/>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text</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&gt;  Tell me and I forget.</a:t>
            </a:r>
          </a:p>
          <a:p>
            <a:pPr algn="l"/>
            <a:r>
              <a:rPr lang="en-IE" sz="2800" dirty="0">
                <a:solidFill>
                  <a:srgbClr val="2A00FF"/>
                </a:solidFill>
                <a:latin typeface="Courier New" panose="02070309020205020404" pitchFamily="49" charset="0"/>
              </a:rPr>
              <a:t>       &gt;  Teach me and I remember.</a:t>
            </a:r>
          </a:p>
          <a:p>
            <a:pPr algn="l"/>
            <a:r>
              <a:rPr lang="en-IE" sz="2800" dirty="0">
                <a:solidFill>
                  <a:srgbClr val="2A00FF"/>
                </a:solidFill>
                <a:latin typeface="Courier New" panose="02070309020205020404" pitchFamily="49" charset="0"/>
              </a:rPr>
              <a:t>       &gt;  Involve me and I learn.</a:t>
            </a:r>
          </a:p>
          <a:p>
            <a:pPr algn="l"/>
            <a:r>
              <a:rPr lang="en-IE" sz="2800" dirty="0">
                <a:solidFill>
                  <a:srgbClr val="2A00FF"/>
                </a:solidFill>
                <a:latin typeface="Courier New" panose="02070309020205020404" pitchFamily="49" charset="0"/>
              </a:rPr>
              <a:t>       &gt;  (Benjamin </a:t>
            </a:r>
            <a:r>
              <a:rPr lang="en-IE" sz="2800" dirty="0" err="1">
                <a:solidFill>
                  <a:srgbClr val="2A00FF"/>
                </a:solidFill>
                <a:latin typeface="Courier New" panose="02070309020205020404" pitchFamily="49" charset="0"/>
              </a:rPr>
              <a:t>Franlkin</a:t>
            </a:r>
            <a:r>
              <a:rPr lang="en-IE" sz="2800"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a:t>
            </a:r>
            <a:r>
              <a:rPr lang="en-IE" sz="2800" dirty="0">
                <a:latin typeface="Courier New" panose="02070309020205020404" pitchFamily="49" charset="0"/>
              </a:rPr>
              <a:t>.</a:t>
            </a:r>
            <a:r>
              <a:rPr lang="en-IE" sz="2800" dirty="0" err="1">
                <a:latin typeface="Courier New" panose="02070309020205020404" pitchFamily="49" charset="0"/>
              </a:rPr>
              <a:t>trimMargin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"&gt;"</a:t>
            </a:r>
            <a:r>
              <a:rPr lang="en-IE" sz="2800"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print(</a:t>
            </a:r>
            <a:r>
              <a:rPr lang="en-IE" sz="2800" dirty="0">
                <a:solidFill>
                  <a:srgbClr val="6A3E3E"/>
                </a:solidFill>
                <a:latin typeface="Courier New" panose="02070309020205020404" pitchFamily="49" charset="0"/>
              </a:rPr>
              <a:t>text</a:t>
            </a:r>
            <a:r>
              <a:rPr lang="en-IE" sz="2800" dirty="0">
                <a:latin typeface="Courier New" panose="02070309020205020404" pitchFamily="49" charset="0"/>
              </a:rPr>
              <a:t>)</a:t>
            </a:r>
            <a:endParaRPr lang="en-IE" sz="2800" dirty="0"/>
          </a:p>
        </p:txBody>
      </p:sp>
      <p:pic>
        <p:nvPicPr>
          <p:cNvPr id="4" name="Picture 3">
            <a:extLst>
              <a:ext uri="{FF2B5EF4-FFF2-40B4-BE49-F238E27FC236}">
                <a16:creationId xmlns:a16="http://schemas.microsoft.com/office/drawing/2014/main" xmlns="" id="{5637EC45-0086-4FDA-BFB6-37A09B690297}"/>
              </a:ext>
            </a:extLst>
          </p:cNvPr>
          <p:cNvPicPr>
            <a:picLocks noChangeAspect="1"/>
          </p:cNvPicPr>
          <p:nvPr/>
        </p:nvPicPr>
        <p:blipFill>
          <a:blip r:embed="rId5"/>
          <a:stretch>
            <a:fillRect/>
          </a:stretch>
        </p:blipFill>
        <p:spPr>
          <a:xfrm>
            <a:off x="5341521" y="7248525"/>
            <a:ext cx="7566442" cy="2409825"/>
          </a:xfrm>
          <a:prstGeom prst="rect">
            <a:avLst/>
          </a:prstGeom>
          <a:ln>
            <a:solidFill>
              <a:schemeClr val="tx1"/>
            </a:solidFill>
          </a:ln>
        </p:spPr>
      </p:pic>
      <p:sp>
        <p:nvSpPr>
          <p:cNvPr id="5" name="TextBox 4">
            <a:extLst>
              <a:ext uri="{FF2B5EF4-FFF2-40B4-BE49-F238E27FC236}">
                <a16:creationId xmlns:a16="http://schemas.microsoft.com/office/drawing/2014/main" xmlns="" id="{5AF1BFF4-0B80-4F46-875A-8EE28925330A}"/>
              </a:ext>
            </a:extLst>
          </p:cNvPr>
          <p:cNvSpPr txBox="1"/>
          <p:nvPr/>
        </p:nvSpPr>
        <p:spPr>
          <a:xfrm>
            <a:off x="8296275" y="4937944"/>
            <a:ext cx="4429125" cy="1764586"/>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1" u="none" strike="noStrike" cap="none" spc="0" normalizeH="0" baseline="0" dirty="0">
                <a:ln>
                  <a:noFill/>
                </a:ln>
                <a:solidFill>
                  <a:srgbClr val="000000"/>
                </a:solidFill>
                <a:effectLst/>
                <a:uFillTx/>
                <a:latin typeface="+mn-lt"/>
                <a:ea typeface="+mn-ea"/>
                <a:cs typeface="+mn-cs"/>
                <a:sym typeface="Helvetica Neue Light"/>
              </a:rPr>
              <a:t>Note the impact of the two spaces we put between &gt; and the text</a:t>
            </a:r>
          </a:p>
        </p:txBody>
      </p:sp>
      <p:pic>
        <p:nvPicPr>
          <p:cNvPr id="6" name="tmp866D">
            <a:hlinkClick r:id="" action="ppaction://media"/>
            <a:extLst>
              <a:ext uri="{FF2B5EF4-FFF2-40B4-BE49-F238E27FC236}">
                <a16:creationId xmlns:a16="http://schemas.microsoft.com/office/drawing/2014/main" xmlns="" id="{F1F0BD65-7B11-446E-B162-9C213F424B43}"/>
              </a:ext>
            </a:extLst>
          </p:cNvPr>
          <p:cNvPicPr>
            <a:picLocks noChangeAspect="1"/>
          </p:cNvPicPr>
          <p:nvPr>
            <a:videoFile r:link="rId1"/>
            <p:custDataLst>
              <p:tags r:id="rId2"/>
            </p:custDataLst>
            <p:extLst>
              <p:ext uri="{DAA4B4D4-6D71-4841-9C94-3DE7FCFB9230}">
                <p14:media xmlns:p14="http://schemas.microsoft.com/office/powerpoint/2010/main" r:embed="rId3">
                  <p14:trim st="110285" end="61542.4"/>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680004883"/>
      </p:ext>
    </p:extLst>
  </p:cSld>
  <p:clrMapOvr>
    <a:masterClrMapping/>
  </p:clrMapOvr>
  <p:transition spd="med" advTm="562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a:t>
            </a:r>
          </a:p>
        </p:txBody>
      </p:sp>
      <p:sp>
        <p:nvSpPr>
          <p:cNvPr id="3" name="Rectangle 2"/>
          <p:cNvSpPr/>
          <p:nvPr/>
        </p:nvSpPr>
        <p:spPr>
          <a:xfrm>
            <a:off x="1003300" y="3532788"/>
            <a:ext cx="5730875" cy="3170099"/>
          </a:xfrm>
          <a:prstGeom prst="rect">
            <a:avLst/>
          </a:prstGeom>
          <a:ln>
            <a:solidFill>
              <a:schemeClr val="accent6">
                <a:lumMod val="75000"/>
              </a:schemeClr>
            </a:solidFill>
          </a:ln>
        </p:spPr>
        <p:txBody>
          <a:bodyPr wrap="square">
            <a:spAutoFit/>
          </a:bodyPr>
          <a:lstStyle/>
          <a:p>
            <a:r>
              <a:rPr lang="en-IE" sz="4000" i="1" dirty="0"/>
              <a:t>In Kotlin, everything is an </a:t>
            </a:r>
            <a:r>
              <a:rPr lang="en-IE" sz="4000" i="1" dirty="0">
                <a:solidFill>
                  <a:srgbClr val="FF0000"/>
                </a:solidFill>
              </a:rPr>
              <a:t>object</a:t>
            </a:r>
            <a:r>
              <a:rPr lang="en-IE" sz="4000" i="1" dirty="0"/>
              <a:t> in the sense that we can call member functions and properties on any variable.</a:t>
            </a:r>
          </a:p>
        </p:txBody>
      </p:sp>
      <p:pic>
        <p:nvPicPr>
          <p:cNvPr id="5" name="Picture 4">
            <a:extLst>
              <a:ext uri="{FF2B5EF4-FFF2-40B4-BE49-F238E27FC236}">
                <a16:creationId xmlns:a16="http://schemas.microsoft.com/office/drawing/2014/main" xmlns="" id="{995C52E0-F5E7-44DC-92C8-37A74D1E648C}"/>
              </a:ext>
            </a:extLst>
          </p:cNvPr>
          <p:cNvPicPr>
            <a:picLocks noChangeAspect="1"/>
          </p:cNvPicPr>
          <p:nvPr/>
        </p:nvPicPr>
        <p:blipFill>
          <a:blip r:embed="rId5"/>
          <a:stretch>
            <a:fillRect/>
          </a:stretch>
        </p:blipFill>
        <p:spPr>
          <a:xfrm>
            <a:off x="7743826" y="2743511"/>
            <a:ext cx="4316412" cy="5800414"/>
          </a:xfrm>
          <a:prstGeom prst="rect">
            <a:avLst/>
          </a:prstGeom>
        </p:spPr>
      </p:pic>
      <p:pic>
        <p:nvPicPr>
          <p:cNvPr id="2" name="tmp298E">
            <a:hlinkClick r:id="" action="ppaction://media"/>
            <a:extLst>
              <a:ext uri="{FF2B5EF4-FFF2-40B4-BE49-F238E27FC236}">
                <a16:creationId xmlns:a16="http://schemas.microsoft.com/office/drawing/2014/main" xmlns="" id="{0379C678-5909-46E7-A1E7-92D546BABB25}"/>
              </a:ext>
            </a:extLst>
          </p:cNvPr>
          <p:cNvPicPr>
            <a:picLocks noChangeAspect="1"/>
          </p:cNvPicPr>
          <p:nvPr>
            <a:videoFile r:link="rId1"/>
            <p:custDataLst>
              <p:tags r:id="rId2"/>
            </p:custDataLst>
            <p:extLst>
              <p:ext uri="{DAA4B4D4-6D71-4841-9C94-3DE7FCFB9230}">
                <p14:media xmlns:p14="http://schemas.microsoft.com/office/powerpoint/2010/main" r:embed="rId3">
                  <p14:trim st="57662" end="62360.609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44706534"/>
      </p:ext>
    </p:extLst>
  </p:cSld>
  <p:clrMapOvr>
    <a:masterClrMapping/>
  </p:clrMapOvr>
  <p:transition spd="med" advTm="147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Templates</a:t>
            </a:r>
          </a:p>
        </p:txBody>
      </p:sp>
      <p:sp>
        <p:nvSpPr>
          <p:cNvPr id="6" name="Rectangle 1"/>
          <p:cNvSpPr>
            <a:spLocks noChangeArrowheads="1"/>
          </p:cNvSpPr>
          <p:nvPr/>
        </p:nvSpPr>
        <p:spPr bwMode="auto">
          <a:xfrm>
            <a:off x="571499" y="2181563"/>
            <a:ext cx="11861801" cy="29674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lnSpc>
                <a:spcPct val="150000"/>
              </a:lnSpc>
              <a:spcBef>
                <a:spcPct val="0"/>
              </a:spcBef>
              <a:spcAft>
                <a:spcPct val="0"/>
              </a:spcAft>
              <a:buFont typeface="Arial" panose="020B0604020202020204" pitchFamily="34" charset="0"/>
              <a:buChar char="•"/>
            </a:pPr>
            <a:r>
              <a:rPr lang="en-IE" sz="3200" dirty="0"/>
              <a:t>Strings may contain template expressions, i.e. pieces of code that are evaluated and whose results are concatenated into the string. </a:t>
            </a:r>
          </a:p>
          <a:p>
            <a:pPr marL="342900" lvl="0" indent="-342900" algn="l" defTabSz="914400" eaLnBrk="0" fontAlgn="base">
              <a:lnSpc>
                <a:spcPct val="150000"/>
              </a:lnSpc>
              <a:spcBef>
                <a:spcPct val="0"/>
              </a:spcBef>
              <a:spcAft>
                <a:spcPct val="0"/>
              </a:spcAft>
              <a:buFont typeface="Arial" panose="020B0604020202020204" pitchFamily="34" charset="0"/>
              <a:buChar char="•"/>
            </a:pPr>
            <a:r>
              <a:rPr lang="en-IE" sz="3200" dirty="0"/>
              <a:t>A template expression starts with a dollar sign ($) and consists of either a simple name: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613460" y="7210476"/>
            <a:ext cx="11819840" cy="584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or an arbitrary expression in curly braces:</a:t>
            </a:r>
            <a:endParaRPr kumimoji="0" lang="en-US" altLang="en-US" sz="32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a:stretch>
            <a:fillRect/>
          </a:stretch>
        </p:blipFill>
        <p:spPr>
          <a:xfrm>
            <a:off x="2529473" y="5304917"/>
            <a:ext cx="8095886" cy="1238194"/>
          </a:xfrm>
          <a:prstGeom prst="rect">
            <a:avLst/>
          </a:prstGeom>
          <a:ln>
            <a:solidFill>
              <a:schemeClr val="accent1"/>
            </a:solidFill>
          </a:ln>
        </p:spPr>
      </p:pic>
      <p:pic>
        <p:nvPicPr>
          <p:cNvPr id="4" name="Picture 3"/>
          <p:cNvPicPr>
            <a:picLocks noChangeAspect="1"/>
          </p:cNvPicPr>
          <p:nvPr/>
        </p:nvPicPr>
        <p:blipFill>
          <a:blip r:embed="rId6"/>
          <a:stretch>
            <a:fillRect/>
          </a:stretch>
        </p:blipFill>
        <p:spPr>
          <a:xfrm>
            <a:off x="613460" y="7951126"/>
            <a:ext cx="11800189" cy="1059524"/>
          </a:xfrm>
          <a:prstGeom prst="rect">
            <a:avLst/>
          </a:prstGeom>
          <a:ln>
            <a:solidFill>
              <a:schemeClr val="accent1"/>
            </a:solidFill>
          </a:ln>
        </p:spPr>
      </p:pic>
      <p:pic>
        <p:nvPicPr>
          <p:cNvPr id="9" name="tmpB3D4">
            <a:hlinkClick r:id="" action="ppaction://media"/>
            <a:extLst>
              <a:ext uri="{FF2B5EF4-FFF2-40B4-BE49-F238E27FC236}">
                <a16:creationId xmlns:a16="http://schemas.microsoft.com/office/drawing/2014/main" xmlns="" id="{F6D9FC39-14F4-4C56-ACE8-A96D6556095F}"/>
              </a:ext>
            </a:extLst>
          </p:cNvPr>
          <p:cNvPicPr>
            <a:picLocks noChangeAspect="1"/>
          </p:cNvPicPr>
          <p:nvPr>
            <a:videoFile r:link="rId1"/>
            <p:custDataLst>
              <p:tags r:id="rId2"/>
            </p:custDataLst>
            <p:extLst>
              <p:ext uri="{DAA4B4D4-6D71-4841-9C94-3DE7FCFB9230}">
                <p14:media xmlns:p14="http://schemas.microsoft.com/office/powerpoint/2010/main" r:embed="rId3">
                  <p14:trim end="9479.2222"/>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587988047"/>
      </p:ext>
    </p:extLst>
  </p:cSld>
  <p:clrMapOvr>
    <a:masterClrMapping/>
  </p:clrMapOvr>
  <p:transition spd="med" advTm="821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Templates</a:t>
            </a:r>
          </a:p>
        </p:txBody>
      </p:sp>
      <p:sp>
        <p:nvSpPr>
          <p:cNvPr id="6" name="Rectangle 1"/>
          <p:cNvSpPr>
            <a:spLocks noChangeArrowheads="1"/>
          </p:cNvSpPr>
          <p:nvPr/>
        </p:nvSpPr>
        <p:spPr bwMode="auto">
          <a:xfrm>
            <a:off x="571500" y="2502449"/>
            <a:ext cx="11229975" cy="954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US" altLang="en-US" sz="2800" dirty="0">
                <a:solidFill>
                  <a:schemeClr val="tx1"/>
                </a:solidFill>
                <a:latin typeface="Arial" panose="020B0604020202020204" pitchFamily="34" charset="0"/>
              </a:rPr>
              <a:t>Templates are supported both inside </a:t>
            </a:r>
            <a:r>
              <a:rPr lang="en-US" altLang="en-US" sz="2800" b="1" dirty="0">
                <a:solidFill>
                  <a:srgbClr val="FF0000"/>
                </a:solidFill>
                <a:latin typeface="Arial" panose="020B0604020202020204" pitchFamily="34" charset="0"/>
              </a:rPr>
              <a:t>raw strings </a:t>
            </a:r>
            <a:r>
              <a:rPr lang="en-US" altLang="en-US" sz="2800" dirty="0">
                <a:solidFill>
                  <a:schemeClr val="tx1"/>
                </a:solidFill>
                <a:latin typeface="Arial" panose="020B0604020202020204" pitchFamily="34" charset="0"/>
              </a:rPr>
              <a:t>and inside </a:t>
            </a:r>
            <a:r>
              <a:rPr lang="en-US" altLang="en-US" sz="2800" b="1" dirty="0">
                <a:solidFill>
                  <a:srgbClr val="FF0000"/>
                </a:solidFill>
                <a:latin typeface="Arial" panose="020B0604020202020204" pitchFamily="34" charset="0"/>
              </a:rPr>
              <a:t>escaped strings</a:t>
            </a:r>
            <a:r>
              <a:rPr lang="en-US" altLang="en-US" sz="2800" dirty="0">
                <a:solidFill>
                  <a:schemeClr val="tx1"/>
                </a:solidFill>
                <a:latin typeface="Arial" panose="020B0604020202020204" pitchFamily="34" charset="0"/>
              </a:rPr>
              <a:t>. </a:t>
            </a:r>
          </a:p>
        </p:txBody>
      </p:sp>
      <p:sp>
        <p:nvSpPr>
          <p:cNvPr id="3" name="Rectangle 2">
            <a:extLst>
              <a:ext uri="{FF2B5EF4-FFF2-40B4-BE49-F238E27FC236}">
                <a16:creationId xmlns:a16="http://schemas.microsoft.com/office/drawing/2014/main" xmlns="" id="{9B771DAA-DA20-48E9-A1BE-B8EA97074451}"/>
              </a:ext>
            </a:extLst>
          </p:cNvPr>
          <p:cNvSpPr/>
          <p:nvPr/>
        </p:nvSpPr>
        <p:spPr>
          <a:xfrm>
            <a:off x="628650" y="3854678"/>
            <a:ext cx="9705975" cy="5262979"/>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anInt</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"Value of </a:t>
            </a:r>
            <a:r>
              <a:rPr lang="en-IE" sz="2800" b="1" dirty="0" err="1">
                <a:solidFill>
                  <a:srgbClr val="2A00FF"/>
                </a:solidFill>
                <a:latin typeface="Courier New" panose="02070309020205020404" pitchFamily="49" charset="0"/>
              </a:rPr>
              <a:t>anInt</a:t>
            </a:r>
            <a:r>
              <a:rPr lang="en-IE" sz="2800" b="1" dirty="0">
                <a:solidFill>
                  <a:srgbClr val="2A00FF"/>
                </a:solidFill>
                <a:latin typeface="Courier New" panose="02070309020205020404" pitchFamily="49" charset="0"/>
              </a:rPr>
              <a:t> is </a:t>
            </a:r>
            <a:r>
              <a:rPr lang="en-IE" sz="2800" b="1" dirty="0">
                <a:latin typeface="Courier New" panose="02070309020205020404" pitchFamily="49" charset="0"/>
              </a:rPr>
              <a:t>${</a:t>
            </a:r>
            <a:r>
              <a:rPr lang="en-IE" sz="2800" b="1" dirty="0" err="1">
                <a:solidFill>
                  <a:srgbClr val="6A3E3E"/>
                </a:solidFill>
                <a:latin typeface="Courier New" panose="02070309020205020404" pitchFamily="49" charset="0"/>
              </a:rPr>
              <a:t>anInt</a:t>
            </a:r>
            <a:r>
              <a:rPr lang="en-IE" sz="2800" b="1" dirty="0">
                <a:latin typeface="Courier New" panose="02070309020205020404" pitchFamily="49" charset="0"/>
              </a:rPr>
              <a:t>}\n</a:t>
            </a:r>
            <a:r>
              <a:rPr lang="en-IE" sz="2800" b="1" dirty="0">
                <a:solidFill>
                  <a:srgbClr val="2A00FF"/>
                </a:solidFill>
                <a:latin typeface="Courier New" panose="02070309020205020404" pitchFamily="49" charset="0"/>
              </a:rPr>
              <a:t>"</a:t>
            </a:r>
          </a:p>
          <a:p>
            <a:pPr algn="l"/>
            <a:endParaRPr lang="en-IE" sz="2800" dirty="0">
              <a:latin typeface="Courier New" panose="02070309020205020404" pitchFamily="49" charset="0"/>
            </a:endParaRP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text</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&gt;  Tell me and I forget.</a:t>
            </a:r>
          </a:p>
          <a:p>
            <a:pPr algn="l"/>
            <a:r>
              <a:rPr lang="en-IE" sz="2800" dirty="0">
                <a:solidFill>
                  <a:srgbClr val="2A00FF"/>
                </a:solidFill>
                <a:latin typeface="Courier New" panose="02070309020205020404" pitchFamily="49" charset="0"/>
              </a:rPr>
              <a:t>       &gt;  Teach me and I remember.</a:t>
            </a:r>
          </a:p>
          <a:p>
            <a:pPr algn="l"/>
            <a:r>
              <a:rPr lang="en-IE" sz="2800" dirty="0">
                <a:solidFill>
                  <a:srgbClr val="2A00FF"/>
                </a:solidFill>
                <a:latin typeface="Courier New" panose="02070309020205020404" pitchFamily="49" charset="0"/>
              </a:rPr>
              <a:t>       &gt;  Involve me and I learn.</a:t>
            </a:r>
          </a:p>
          <a:p>
            <a:pPr algn="l"/>
            <a:r>
              <a:rPr lang="en-IE" sz="2800" dirty="0">
                <a:solidFill>
                  <a:srgbClr val="2A00FF"/>
                </a:solidFill>
                <a:latin typeface="Courier New" panose="02070309020205020404" pitchFamily="49" charset="0"/>
              </a:rPr>
              <a:t>       &gt;  (Benjamin </a:t>
            </a:r>
            <a:r>
              <a:rPr lang="en-IE" sz="2800" dirty="0" err="1">
                <a:solidFill>
                  <a:srgbClr val="2A00FF"/>
                </a:solidFill>
                <a:latin typeface="Courier New" panose="02070309020205020404" pitchFamily="49" charset="0"/>
              </a:rPr>
              <a:t>Franlkin</a:t>
            </a:r>
            <a:r>
              <a:rPr lang="en-IE" sz="2800"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a:t>
            </a:r>
            <a:r>
              <a:rPr lang="en-IE" sz="2800" dirty="0">
                <a:latin typeface="Courier New" panose="02070309020205020404" pitchFamily="49" charset="0"/>
              </a:rPr>
              <a:t>.</a:t>
            </a:r>
            <a:r>
              <a:rPr lang="en-IE" sz="2800" dirty="0" err="1">
                <a:latin typeface="Courier New" panose="02070309020205020404" pitchFamily="49" charset="0"/>
              </a:rPr>
              <a:t>trimMargin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"&gt;"</a:t>
            </a:r>
            <a:r>
              <a:rPr lang="en-IE" sz="2800"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print(</a:t>
            </a:r>
            <a:r>
              <a:rPr lang="en-IE" sz="2800" dirty="0" err="1">
                <a:solidFill>
                  <a:srgbClr val="6A3E3E"/>
                </a:solidFill>
                <a:latin typeface="Courier New" panose="02070309020205020404" pitchFamily="49" charset="0"/>
              </a:rPr>
              <a:t>aString</a:t>
            </a:r>
            <a:r>
              <a:rPr lang="en-IE" sz="2800" dirty="0">
                <a:latin typeface="Courier New" panose="02070309020205020404" pitchFamily="49" charset="0"/>
              </a:rPr>
              <a:t>)</a:t>
            </a:r>
          </a:p>
          <a:p>
            <a:pPr algn="l"/>
            <a:r>
              <a:rPr lang="en-IE" sz="2800" dirty="0">
                <a:latin typeface="Courier New" panose="02070309020205020404" pitchFamily="49" charset="0"/>
              </a:rPr>
              <a:t>print(</a:t>
            </a:r>
            <a:r>
              <a:rPr lang="en-IE" sz="2800" dirty="0">
                <a:solidFill>
                  <a:srgbClr val="6A3E3E"/>
                </a:solidFill>
                <a:latin typeface="Courier New" panose="02070309020205020404" pitchFamily="49" charset="0"/>
              </a:rPr>
              <a:t>text</a:t>
            </a:r>
            <a:r>
              <a:rPr lang="en-IE" sz="2800" dirty="0">
                <a:latin typeface="Courier New" panose="02070309020205020404" pitchFamily="49" charset="0"/>
              </a:rPr>
              <a:t>)</a:t>
            </a:r>
            <a:endParaRPr lang="en-IE" sz="2800" dirty="0"/>
          </a:p>
        </p:txBody>
      </p:sp>
      <p:pic>
        <p:nvPicPr>
          <p:cNvPr id="4" name="Picture 3">
            <a:extLst>
              <a:ext uri="{FF2B5EF4-FFF2-40B4-BE49-F238E27FC236}">
                <a16:creationId xmlns:a16="http://schemas.microsoft.com/office/drawing/2014/main" xmlns="" id="{55CAE50F-A270-4D7B-B533-4F5F29D9EEDE}"/>
              </a:ext>
            </a:extLst>
          </p:cNvPr>
          <p:cNvPicPr>
            <a:picLocks noChangeAspect="1"/>
          </p:cNvPicPr>
          <p:nvPr/>
        </p:nvPicPr>
        <p:blipFill rotWithShape="1">
          <a:blip r:embed="rId5"/>
          <a:srcRect r="46497"/>
          <a:stretch/>
        </p:blipFill>
        <p:spPr>
          <a:xfrm>
            <a:off x="8126412" y="6762750"/>
            <a:ext cx="4703763" cy="2828925"/>
          </a:xfrm>
          <a:prstGeom prst="rect">
            <a:avLst/>
          </a:prstGeom>
          <a:ln>
            <a:solidFill>
              <a:schemeClr val="tx1"/>
            </a:solidFill>
          </a:ln>
        </p:spPr>
      </p:pic>
      <p:pic>
        <p:nvPicPr>
          <p:cNvPr id="7" name="tmp2F2B">
            <a:hlinkClick r:id="" action="ppaction://media"/>
            <a:extLst>
              <a:ext uri="{FF2B5EF4-FFF2-40B4-BE49-F238E27FC236}">
                <a16:creationId xmlns:a16="http://schemas.microsoft.com/office/drawing/2014/main" xmlns="" id="{64D38918-4FF2-4C8C-88FC-84B14E083507}"/>
              </a:ext>
            </a:extLst>
          </p:cNvPr>
          <p:cNvPicPr>
            <a:picLocks noChangeAspect="1"/>
          </p:cNvPicPr>
          <p:nvPr>
            <a:videoFile r:link="rId1"/>
            <p:custDataLst>
              <p:tags r:id="rId2"/>
            </p:custDataLst>
            <p:extLst>
              <p:ext uri="{DAA4B4D4-6D71-4841-9C94-3DE7FCFB9230}">
                <p14:media xmlns:p14="http://schemas.microsoft.com/office/powerpoint/2010/main" r:embed="rId3">
                  <p14:trim end="462580.185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033332820"/>
      </p:ext>
    </p:extLst>
  </p:cSld>
  <p:clrMapOvr>
    <a:masterClrMapping/>
  </p:clrMapOvr>
  <p:transition spd="med" advTm="366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String Templates</a:t>
            </a:r>
          </a:p>
        </p:txBody>
      </p:sp>
      <p:pic>
        <p:nvPicPr>
          <p:cNvPr id="3" name="Picture 2"/>
          <p:cNvPicPr>
            <a:picLocks noChangeAspect="1"/>
          </p:cNvPicPr>
          <p:nvPr/>
        </p:nvPicPr>
        <p:blipFill>
          <a:blip r:embed="rId5"/>
          <a:stretch>
            <a:fillRect/>
          </a:stretch>
        </p:blipFill>
        <p:spPr>
          <a:xfrm>
            <a:off x="571500" y="2280110"/>
            <a:ext cx="10767635" cy="6149515"/>
          </a:xfrm>
          <a:prstGeom prst="rect">
            <a:avLst/>
          </a:prstGeom>
          <a:ln>
            <a:solidFill>
              <a:schemeClr val="accent1"/>
            </a:solidFill>
          </a:ln>
        </p:spPr>
      </p:pic>
      <p:cxnSp>
        <p:nvCxnSpPr>
          <p:cNvPr id="9" name="Straight Arrow Connector 8"/>
          <p:cNvCxnSpPr>
            <a:cxnSpLocks/>
            <a:stCxn id="4" idx="1"/>
          </p:cNvCxnSpPr>
          <p:nvPr/>
        </p:nvCxnSpPr>
        <p:spPr>
          <a:xfrm flipH="1">
            <a:off x="5800725" y="4105917"/>
            <a:ext cx="4392618" cy="123183"/>
          </a:xfrm>
          <a:prstGeom prst="straightConnector1">
            <a:avLst/>
          </a:prstGeom>
          <a:noFill/>
          <a:ln w="38100" cap="flat">
            <a:solidFill>
              <a:schemeClr val="accent6">
                <a:lumMod val="7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10512756" y="4121060"/>
            <a:ext cx="2279737" cy="656590"/>
          </a:xfrm>
          <a:prstGeom prst="rect">
            <a:avLst/>
          </a:prstGeom>
          <a:solidFill>
            <a:schemeClr val="accent1">
              <a:lumMod val="40000"/>
              <a:lumOff val="6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dirty="0"/>
              <a:t>“a is 1”</a:t>
            </a:r>
            <a:endParaRPr kumimoji="0" lang="en-IE" sz="36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4" name="TextBox 3"/>
          <p:cNvSpPr txBox="1"/>
          <p:nvPr/>
        </p:nvSpPr>
        <p:spPr>
          <a:xfrm>
            <a:off x="10193343" y="3777622"/>
            <a:ext cx="638827" cy="656590"/>
          </a:xfrm>
          <a:prstGeom prst="rect">
            <a:avLst/>
          </a:prstGeom>
          <a:solidFill>
            <a:schemeClr val="accent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s1</a:t>
            </a:r>
          </a:p>
        </p:txBody>
      </p:sp>
      <p:pic>
        <p:nvPicPr>
          <p:cNvPr id="5" name="tmp2F2B">
            <a:hlinkClick r:id="" action="ppaction://media"/>
            <a:extLst>
              <a:ext uri="{FF2B5EF4-FFF2-40B4-BE49-F238E27FC236}">
                <a16:creationId xmlns:a16="http://schemas.microsoft.com/office/drawing/2014/main" xmlns="" id="{AE164860-E911-4E3F-A5B9-EC978C71B685}"/>
              </a:ext>
            </a:extLst>
          </p:cNvPr>
          <p:cNvPicPr>
            <a:picLocks noChangeAspect="1"/>
          </p:cNvPicPr>
          <p:nvPr>
            <a:videoFile r:link="rId1"/>
            <p:custDataLst>
              <p:tags r:id="rId2"/>
            </p:custDataLst>
            <p:extLst>
              <p:ext uri="{DAA4B4D4-6D71-4841-9C94-3DE7FCFB9230}">
                <p14:media xmlns:p14="http://schemas.microsoft.com/office/powerpoint/2010/main" r:embed="rId3">
                  <p14:trim st="36648" end="410957.185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820547399"/>
      </p:ext>
    </p:extLst>
  </p:cSld>
  <p:clrMapOvr>
    <a:masterClrMapping/>
  </p:clrMapOvr>
  <p:transition spd="med" advTm="516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Ranges</a:t>
            </a:r>
          </a:p>
        </p:txBody>
      </p:sp>
      <p:sp>
        <p:nvSpPr>
          <p:cNvPr id="2" name="Text Placeholder 1"/>
          <p:cNvSpPr>
            <a:spLocks noGrp="1"/>
          </p:cNvSpPr>
          <p:nvPr>
            <p:ph type="body" sz="quarter" idx="1"/>
          </p:nvPr>
        </p:nvSpPr>
        <p:spPr/>
        <p:txBody>
          <a:bodyPr/>
          <a:lstStyle/>
          <a:p>
            <a:r>
              <a:rPr lang="en-IE" dirty="0"/>
              <a:t>The in operator</a:t>
            </a:r>
          </a:p>
        </p:txBody>
      </p:sp>
      <p:pic>
        <p:nvPicPr>
          <p:cNvPr id="3" name="tmp2F2B">
            <a:hlinkClick r:id="" action="ppaction://media"/>
            <a:extLst>
              <a:ext uri="{FF2B5EF4-FFF2-40B4-BE49-F238E27FC236}">
                <a16:creationId xmlns:a16="http://schemas.microsoft.com/office/drawing/2014/main" xmlns="" id="{CA7050BB-86B5-48DC-9AC0-DBF9E56D2F83}"/>
              </a:ext>
            </a:extLst>
          </p:cNvPr>
          <p:cNvPicPr>
            <a:picLocks noChangeAspect="1"/>
          </p:cNvPicPr>
          <p:nvPr>
            <a:videoFile r:link="rId1"/>
            <p:custDataLst>
              <p:tags r:id="rId2"/>
            </p:custDataLst>
            <p:extLst>
              <p:ext uri="{DAA4B4D4-6D71-4841-9C94-3DE7FCFB9230}">
                <p14:media xmlns:p14="http://schemas.microsoft.com/office/powerpoint/2010/main" r:embed="rId3">
                  <p14:trim st="88271" end="400907.1859"/>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9934453"/>
      </p:ext>
    </p:extLst>
  </p:cSld>
  <p:clrMapOvr>
    <a:masterClrMapping/>
  </p:clrMapOvr>
  <p:transition spd="med" advTm="100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a:t>
            </a:r>
          </a:p>
        </p:txBody>
      </p:sp>
      <p:pic>
        <p:nvPicPr>
          <p:cNvPr id="7" name="Picture 6"/>
          <p:cNvPicPr>
            <a:picLocks noChangeAspect="1"/>
          </p:cNvPicPr>
          <p:nvPr/>
        </p:nvPicPr>
        <p:blipFill rotWithShape="1">
          <a:blip r:embed="rId5"/>
          <a:srcRect t="18449" r="27096"/>
          <a:stretch/>
        </p:blipFill>
        <p:spPr>
          <a:xfrm>
            <a:off x="6280283" y="209550"/>
            <a:ext cx="6511531" cy="4523657"/>
          </a:xfrm>
          <a:prstGeom prst="rect">
            <a:avLst/>
          </a:prstGeom>
          <a:ln>
            <a:solidFill>
              <a:schemeClr val="accent1"/>
            </a:solidFill>
          </a:ln>
        </p:spPr>
      </p:pic>
      <p:pic>
        <p:nvPicPr>
          <p:cNvPr id="8" name="Picture 7"/>
          <p:cNvPicPr>
            <a:picLocks noChangeAspect="1"/>
          </p:cNvPicPr>
          <p:nvPr/>
        </p:nvPicPr>
        <p:blipFill rotWithShape="1">
          <a:blip r:embed="rId6"/>
          <a:srcRect t="14703"/>
          <a:stretch/>
        </p:blipFill>
        <p:spPr>
          <a:xfrm>
            <a:off x="3747690" y="4853857"/>
            <a:ext cx="9073917" cy="4601704"/>
          </a:xfrm>
          <a:prstGeom prst="rect">
            <a:avLst/>
          </a:prstGeom>
          <a:ln>
            <a:solidFill>
              <a:schemeClr val="accent1"/>
            </a:solidFill>
          </a:ln>
        </p:spPr>
      </p:pic>
      <p:sp>
        <p:nvSpPr>
          <p:cNvPr id="9" name="Rectangle 1"/>
          <p:cNvSpPr>
            <a:spLocks noChangeArrowheads="1"/>
          </p:cNvSpPr>
          <p:nvPr/>
        </p:nvSpPr>
        <p:spPr bwMode="auto">
          <a:xfrm>
            <a:off x="2628900" y="2445373"/>
            <a:ext cx="3466752"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IE" sz="3200" dirty="0"/>
              <a:t>Check if a number is within a range using </a:t>
            </a:r>
            <a:r>
              <a:rPr lang="en-IE" sz="3200" i="1" dirty="0">
                <a:solidFill>
                  <a:srgbClr val="FF0000"/>
                </a:solidFill>
              </a:rPr>
              <a:t>in</a:t>
            </a:r>
            <a:r>
              <a:rPr lang="en-IE" sz="3200" dirty="0"/>
              <a:t> operator:</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Rectangle 9"/>
          <p:cNvSpPr/>
          <p:nvPr/>
        </p:nvSpPr>
        <p:spPr>
          <a:xfrm>
            <a:off x="1348027" y="6330458"/>
            <a:ext cx="2195274" cy="1384995"/>
          </a:xfrm>
          <a:prstGeom prst="rect">
            <a:avLst/>
          </a:prstGeom>
          <a:ln>
            <a:solidFill>
              <a:schemeClr val="accent1"/>
            </a:solidFill>
          </a:ln>
        </p:spPr>
        <p:txBody>
          <a:bodyPr wrap="square">
            <a:spAutoFit/>
          </a:bodyPr>
          <a:lstStyle/>
          <a:p>
            <a:pPr algn="l"/>
            <a:r>
              <a:rPr lang="en-IE" sz="2800" dirty="0">
                <a:latin typeface="Arial" panose="020B0604020202020204" pitchFamily="34" charset="0"/>
                <a:cs typeface="Arial" panose="020B0604020202020204" pitchFamily="34" charset="0"/>
              </a:rPr>
              <a:t>Check if a number is out of range:</a:t>
            </a:r>
          </a:p>
        </p:txBody>
      </p:sp>
      <p:pic>
        <p:nvPicPr>
          <p:cNvPr id="2" name="tmp2F2B">
            <a:hlinkClick r:id="" action="ppaction://media"/>
            <a:extLst>
              <a:ext uri="{FF2B5EF4-FFF2-40B4-BE49-F238E27FC236}">
                <a16:creationId xmlns:a16="http://schemas.microsoft.com/office/drawing/2014/main" xmlns="" id="{7D3526B9-3391-4E1C-82E4-DBD1903B7616}"/>
              </a:ext>
            </a:extLst>
          </p:cNvPr>
          <p:cNvPicPr>
            <a:picLocks noChangeAspect="1"/>
          </p:cNvPicPr>
          <p:nvPr>
            <a:videoFile r:link="rId1"/>
            <p:custDataLst>
              <p:tags r:id="rId2"/>
            </p:custDataLst>
            <p:extLst>
              <p:ext uri="{DAA4B4D4-6D71-4841-9C94-3DE7FCFB9230}">
                <p14:media xmlns:p14="http://schemas.microsoft.com/office/powerpoint/2010/main" r:embed="rId3">
                  <p14:trim st="98321" end="297680.1859"/>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570260440"/>
      </p:ext>
    </p:extLst>
  </p:cSld>
  <p:clrMapOvr>
    <a:masterClrMapping/>
  </p:clrMapOvr>
  <p:transition spd="med" advTm="103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a:t>
            </a:r>
          </a:p>
        </p:txBody>
      </p:sp>
      <p:sp>
        <p:nvSpPr>
          <p:cNvPr id="9" name="Rectangle 1"/>
          <p:cNvSpPr>
            <a:spLocks noChangeArrowheads="1"/>
          </p:cNvSpPr>
          <p:nvPr/>
        </p:nvSpPr>
        <p:spPr bwMode="auto">
          <a:xfrm>
            <a:off x="3012205" y="2282473"/>
            <a:ext cx="2769470" cy="120032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IE" dirty="0"/>
              <a:t>Iterating over a range: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Rectangle 9"/>
          <p:cNvSpPr/>
          <p:nvPr/>
        </p:nvSpPr>
        <p:spPr>
          <a:xfrm>
            <a:off x="3012205" y="6367177"/>
            <a:ext cx="2979020" cy="1200329"/>
          </a:xfrm>
          <a:prstGeom prst="rect">
            <a:avLst/>
          </a:prstGeom>
          <a:ln>
            <a:solidFill>
              <a:schemeClr val="accent1"/>
            </a:solidFill>
          </a:ln>
        </p:spPr>
        <p:txBody>
          <a:bodyPr wrap="square">
            <a:spAutoFit/>
          </a:bodyPr>
          <a:lstStyle/>
          <a:p>
            <a:pPr algn="l"/>
            <a:r>
              <a:rPr lang="en-IE" dirty="0">
                <a:latin typeface="+mj-lt"/>
                <a:cs typeface="Arial" panose="020B0604020202020204" pitchFamily="34" charset="0"/>
              </a:rPr>
              <a:t>Iterating </a:t>
            </a:r>
            <a:r>
              <a:rPr lang="en-IE" dirty="0">
                <a:latin typeface="+mj-lt"/>
              </a:rPr>
              <a:t>over a progression</a:t>
            </a:r>
            <a:r>
              <a:rPr lang="en-IE" dirty="0">
                <a:latin typeface="+mj-lt"/>
                <a:cs typeface="Arial" panose="020B0604020202020204" pitchFamily="34" charset="0"/>
              </a:rPr>
              <a:t>:</a:t>
            </a:r>
          </a:p>
        </p:txBody>
      </p:sp>
      <p:pic>
        <p:nvPicPr>
          <p:cNvPr id="2" name="Picture 1"/>
          <p:cNvPicPr>
            <a:picLocks noChangeAspect="1"/>
          </p:cNvPicPr>
          <p:nvPr/>
        </p:nvPicPr>
        <p:blipFill>
          <a:blip r:embed="rId5"/>
          <a:stretch>
            <a:fillRect/>
          </a:stretch>
        </p:blipFill>
        <p:spPr>
          <a:xfrm>
            <a:off x="6172200" y="348491"/>
            <a:ext cx="6558484" cy="4045420"/>
          </a:xfrm>
          <a:prstGeom prst="rect">
            <a:avLst/>
          </a:prstGeom>
          <a:ln>
            <a:solidFill>
              <a:schemeClr val="accent1"/>
            </a:solidFill>
          </a:ln>
        </p:spPr>
      </p:pic>
      <p:pic>
        <p:nvPicPr>
          <p:cNvPr id="3" name="Picture 2"/>
          <p:cNvPicPr>
            <a:picLocks noChangeAspect="1"/>
          </p:cNvPicPr>
          <p:nvPr/>
        </p:nvPicPr>
        <p:blipFill>
          <a:blip r:embed="rId6"/>
          <a:stretch>
            <a:fillRect/>
          </a:stretch>
        </p:blipFill>
        <p:spPr>
          <a:xfrm>
            <a:off x="6172200" y="4596094"/>
            <a:ext cx="6558484" cy="4781834"/>
          </a:xfrm>
          <a:prstGeom prst="rect">
            <a:avLst/>
          </a:prstGeom>
          <a:ln>
            <a:solidFill>
              <a:schemeClr val="accent1"/>
            </a:solidFill>
          </a:ln>
        </p:spPr>
      </p:pic>
      <p:pic>
        <p:nvPicPr>
          <p:cNvPr id="4" name="tmp2F2B">
            <a:hlinkClick r:id="" action="ppaction://media"/>
            <a:extLst>
              <a:ext uri="{FF2B5EF4-FFF2-40B4-BE49-F238E27FC236}">
                <a16:creationId xmlns:a16="http://schemas.microsoft.com/office/drawing/2014/main" xmlns="" id="{5418C5CE-7E8E-4F91-8139-B94A16578633}"/>
              </a:ext>
            </a:extLst>
          </p:cNvPr>
          <p:cNvPicPr>
            <a:picLocks noChangeAspect="1"/>
          </p:cNvPicPr>
          <p:nvPr>
            <a:videoFile r:link="rId1"/>
            <p:custDataLst>
              <p:tags r:id="rId2"/>
            </p:custDataLst>
            <p:extLst>
              <p:ext uri="{DAA4B4D4-6D71-4841-9C94-3DE7FCFB9230}">
                <p14:media xmlns:p14="http://schemas.microsoft.com/office/powerpoint/2010/main" r:embed="rId3">
                  <p14:trim st="201548" end="225501.1859"/>
                </p14:media>
              </p:ext>
              <p:ext uri="{42D2F446-02D8-4167-A562-619A0277C38B}">
                <p15:isNarration xmlns:p15="http://schemas.microsoft.com/office/powerpoint/2012/main" xmlns=""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5738797"/>
      </p:ext>
    </p:extLst>
  </p:cSld>
  <p:clrMapOvr>
    <a:masterClrMapping/>
  </p:clrMapOvr>
  <p:transition spd="med" advTm="721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Type Checks &amp; Casts</a:t>
            </a:r>
          </a:p>
        </p:txBody>
      </p:sp>
      <p:sp>
        <p:nvSpPr>
          <p:cNvPr id="2" name="Text Placeholder 1"/>
          <p:cNvSpPr>
            <a:spLocks noGrp="1"/>
          </p:cNvSpPr>
          <p:nvPr>
            <p:ph type="body" sz="quarter" idx="1"/>
          </p:nvPr>
        </p:nvSpPr>
        <p:spPr/>
        <p:txBody>
          <a:bodyPr/>
          <a:lstStyle/>
          <a:p>
            <a:endParaRPr lang="en-IE" dirty="0"/>
          </a:p>
        </p:txBody>
      </p:sp>
      <p:pic>
        <p:nvPicPr>
          <p:cNvPr id="3" name="tmp2F2B">
            <a:hlinkClick r:id="" action="ppaction://media"/>
            <a:extLst>
              <a:ext uri="{FF2B5EF4-FFF2-40B4-BE49-F238E27FC236}">
                <a16:creationId xmlns:a16="http://schemas.microsoft.com/office/drawing/2014/main" xmlns="" id="{30FA1BE8-40B3-4220-8554-DAA830586051}"/>
              </a:ext>
            </a:extLst>
          </p:cNvPr>
          <p:cNvPicPr>
            <a:picLocks noChangeAspect="1"/>
          </p:cNvPicPr>
          <p:nvPr>
            <a:videoFile r:link="rId1"/>
            <p:custDataLst>
              <p:tags r:id="rId2"/>
            </p:custDataLst>
            <p:extLst>
              <p:ext uri="{DAA4B4D4-6D71-4841-9C94-3DE7FCFB9230}">
                <p14:media xmlns:p14="http://schemas.microsoft.com/office/powerpoint/2010/main" r:embed="rId3">
                  <p14:trim st="273727" end="221010.1859"/>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71251672"/>
      </p:ext>
    </p:extLst>
  </p:cSld>
  <p:clrMapOvr>
    <a:masterClrMapping/>
  </p:clrMapOvr>
  <p:transition spd="med" advTm="44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1A8488-6D63-450A-A233-73C4B9146C80}"/>
              </a:ext>
            </a:extLst>
          </p:cNvPr>
          <p:cNvSpPr>
            <a:spLocks noGrp="1"/>
          </p:cNvSpPr>
          <p:nvPr>
            <p:ph type="title"/>
          </p:nvPr>
        </p:nvSpPr>
        <p:spPr/>
        <p:txBody>
          <a:bodyPr/>
          <a:lstStyle/>
          <a:p>
            <a:r>
              <a:rPr lang="en-IE" dirty="0">
                <a:solidFill>
                  <a:srgbClr val="FF0000"/>
                </a:solidFill>
              </a:rPr>
              <a:t>is</a:t>
            </a:r>
            <a:r>
              <a:rPr lang="en-IE" dirty="0"/>
              <a:t> and </a:t>
            </a:r>
            <a:r>
              <a:rPr lang="en-IE" dirty="0">
                <a:solidFill>
                  <a:srgbClr val="FF0000"/>
                </a:solidFill>
              </a:rPr>
              <a:t>!is </a:t>
            </a:r>
            <a:r>
              <a:rPr lang="en-IE" dirty="0"/>
              <a:t>operators</a:t>
            </a:r>
          </a:p>
        </p:txBody>
      </p:sp>
      <p:sp>
        <p:nvSpPr>
          <p:cNvPr id="3" name="Rectangle 2">
            <a:extLst>
              <a:ext uri="{FF2B5EF4-FFF2-40B4-BE49-F238E27FC236}">
                <a16:creationId xmlns:a16="http://schemas.microsoft.com/office/drawing/2014/main" xmlns="" id="{3C1E19A2-CD4F-425B-9C8B-1F7B3E9ED69E}"/>
              </a:ext>
            </a:extLst>
          </p:cNvPr>
          <p:cNvSpPr/>
          <p:nvPr/>
        </p:nvSpPr>
        <p:spPr>
          <a:xfrm>
            <a:off x="571500" y="2385507"/>
            <a:ext cx="9439275" cy="4401205"/>
          </a:xfrm>
          <a:prstGeom prst="rect">
            <a:avLst/>
          </a:prstGeom>
          <a:ln>
            <a:solidFill>
              <a:schemeClr val="tx1"/>
            </a:solidFill>
          </a:ln>
        </p:spPr>
        <p:txBody>
          <a:bodyPr wrap="square">
            <a:spAutoFit/>
          </a:bodyPr>
          <a:lstStyle/>
          <a:p>
            <a:pPr algn="l"/>
            <a:r>
              <a:rPr lang="en-IE" sz="2000" b="1" dirty="0">
                <a:solidFill>
                  <a:srgbClr val="7F0055"/>
                </a:solidFill>
                <a:latin typeface="Courier New" panose="02070309020205020404" pitchFamily="49" charset="0"/>
              </a:rPr>
              <a:t>fun</a:t>
            </a:r>
            <a:r>
              <a:rPr lang="en-IE" sz="2000" b="1" dirty="0">
                <a:latin typeface="Courier New" panose="02070309020205020404" pitchFamily="49" charset="0"/>
              </a:rPr>
              <a:t> main(</a:t>
            </a:r>
            <a:r>
              <a:rPr lang="en-IE" sz="2000" b="1" dirty="0" err="1">
                <a:latin typeface="Courier New" panose="02070309020205020404" pitchFamily="49" charset="0"/>
              </a:rPr>
              <a:t>args</a:t>
            </a:r>
            <a:r>
              <a:rPr lang="en-IE" sz="2000" b="1" dirty="0">
                <a:latin typeface="Courier New" panose="02070309020205020404" pitchFamily="49" charset="0"/>
              </a:rPr>
              <a:t>: Array&lt;String&gt;) { </a:t>
            </a:r>
          </a:p>
          <a:p>
            <a:pPr algn="l"/>
            <a:r>
              <a:rPr lang="en-IE" sz="2000" b="1" dirty="0">
                <a:solidFill>
                  <a:srgbClr val="7F0055"/>
                </a:solidFill>
                <a:latin typeface="Courier New" panose="02070309020205020404" pitchFamily="49" charset="0"/>
              </a:rPr>
              <a:t>   </a:t>
            </a:r>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 </a:t>
            </a:r>
            <a:r>
              <a:rPr lang="en-IE" sz="2000" b="1" dirty="0">
                <a:solidFill>
                  <a:srgbClr val="2A00FF"/>
                </a:solidFill>
                <a:latin typeface="Courier New" panose="02070309020205020404" pitchFamily="49" charset="0"/>
              </a:rPr>
              <a:t>"I am a String"</a:t>
            </a:r>
          </a:p>
          <a:p>
            <a:pPr algn="l"/>
            <a:endParaRPr lang="en-IE" sz="2000" dirty="0">
              <a:latin typeface="Courier New" panose="02070309020205020404" pitchFamily="49" charset="0"/>
            </a:endParaRPr>
          </a:p>
          <a:p>
            <a:pPr algn="l"/>
            <a:r>
              <a:rPr lang="en-IE" sz="2000" b="1" dirty="0">
                <a:solidFill>
                  <a:srgbClr val="7F0055"/>
                </a:solidFill>
                <a:latin typeface="Courier New" panose="02070309020205020404" pitchFamily="49" charset="0"/>
              </a:rPr>
              <a:t>   if</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a:t>
            </a:r>
            <a:r>
              <a:rPr lang="en-IE" sz="2000" b="1" dirty="0">
                <a:solidFill>
                  <a:srgbClr val="7F0055"/>
                </a:solidFill>
                <a:latin typeface="Courier New" panose="02070309020205020404" pitchFamily="49" charset="0"/>
              </a:rPr>
              <a:t>is</a:t>
            </a:r>
            <a:r>
              <a:rPr lang="en-IE" sz="2000" b="1" dirty="0">
                <a:latin typeface="Courier New" panose="02070309020205020404" pitchFamily="49" charset="0"/>
              </a:rPr>
              <a:t> String) {</a:t>
            </a:r>
          </a:p>
          <a:p>
            <a:pPr algn="l"/>
            <a:r>
              <a:rPr lang="en-IE" sz="2000" dirty="0">
                <a:latin typeface="Courier New" panose="02070309020205020404" pitchFamily="49" charset="0"/>
              </a:rPr>
              <a:t>	</a:t>
            </a:r>
            <a:r>
              <a:rPr lang="en-IE" sz="2000" b="1" dirty="0">
                <a:latin typeface="Courier New" panose="02070309020205020404" pitchFamily="49" charset="0"/>
              </a:rPr>
              <a:t>  </a:t>
            </a:r>
            <a:r>
              <a:rPr lang="en-IE" sz="2000" b="1" dirty="0" err="1">
                <a:latin typeface="Courier New" panose="02070309020205020404" pitchFamily="49" charset="0"/>
              </a:rPr>
              <a:t>println</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"String length is: </a:t>
            </a:r>
            <a:r>
              <a:rPr lang="en-IE" sz="2000" b="1" dirty="0">
                <a:latin typeface="Courier New" panose="02070309020205020404" pitchFamily="49" charset="0"/>
              </a:rPr>
              <a:t>${</a:t>
            </a:r>
            <a:r>
              <a:rPr lang="en-IE" sz="2000" b="1" dirty="0" err="1">
                <a:solidFill>
                  <a:srgbClr val="6A3E3E"/>
                </a:solidFill>
                <a:latin typeface="Courier New" panose="02070309020205020404" pitchFamily="49" charset="0"/>
              </a:rPr>
              <a:t>aString</a:t>
            </a:r>
            <a:r>
              <a:rPr lang="en-IE" sz="2000" b="1" dirty="0" err="1">
                <a:latin typeface="Courier New" panose="02070309020205020404" pitchFamily="49" charset="0"/>
              </a:rPr>
              <a:t>.</a:t>
            </a:r>
            <a:r>
              <a:rPr lang="en-IE" sz="2000" b="1" dirty="0" err="1">
                <a:solidFill>
                  <a:srgbClr val="0000C0"/>
                </a:solidFill>
                <a:latin typeface="Courier New" panose="02070309020205020404" pitchFamily="49" charset="0"/>
              </a:rPr>
              <a:t>length</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endParaRPr lang="en-IE" sz="2000" b="1" dirty="0">
              <a:latin typeface="Courier New" panose="02070309020205020404" pitchFamily="49" charset="0"/>
            </a:endParaRPr>
          </a:p>
          <a:p>
            <a:pPr algn="l"/>
            <a:r>
              <a:rPr lang="en-IE" sz="2000" b="1" dirty="0">
                <a:solidFill>
                  <a:srgbClr val="7F0055"/>
                </a:solidFill>
                <a:latin typeface="Courier New" panose="02070309020205020404" pitchFamily="49" charset="0"/>
              </a:rPr>
              <a:t>   if</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a:t>
            </a:r>
            <a:r>
              <a:rPr lang="en-IE" sz="2000" b="1" dirty="0">
                <a:solidFill>
                  <a:srgbClr val="7F0055"/>
                </a:solidFill>
                <a:latin typeface="Courier New" panose="02070309020205020404" pitchFamily="49" charset="0"/>
              </a:rPr>
              <a:t>!is</a:t>
            </a:r>
            <a:r>
              <a:rPr lang="en-IE" sz="2000" b="1" dirty="0">
                <a:latin typeface="Courier New" panose="02070309020205020404" pitchFamily="49" charset="0"/>
              </a:rPr>
              <a:t> String) { </a:t>
            </a:r>
            <a:r>
              <a:rPr lang="en-IE" sz="2000" b="1" dirty="0">
                <a:solidFill>
                  <a:srgbClr val="3F7F5F"/>
                </a:solidFill>
                <a:latin typeface="Courier New" panose="02070309020205020404" pitchFamily="49" charset="0"/>
              </a:rPr>
              <a:t>// same as !(</a:t>
            </a:r>
            <a:r>
              <a:rPr lang="en-IE" sz="2000" b="1" dirty="0" err="1">
                <a:solidFill>
                  <a:srgbClr val="3F7F5F"/>
                </a:solidFill>
                <a:latin typeface="Courier New" panose="02070309020205020404" pitchFamily="49" charset="0"/>
              </a:rPr>
              <a:t>aString</a:t>
            </a:r>
            <a:r>
              <a:rPr lang="en-IE" sz="2000" b="1" dirty="0">
                <a:solidFill>
                  <a:srgbClr val="3F7F5F"/>
                </a:solidFill>
                <a:latin typeface="Courier New" panose="02070309020205020404" pitchFamily="49" charset="0"/>
              </a:rPr>
              <a:t> is String)</a:t>
            </a:r>
          </a:p>
          <a:p>
            <a:pPr algn="l"/>
            <a:r>
              <a:rPr lang="en-IE" sz="2000" b="1" dirty="0">
                <a:latin typeface="Courier New" panose="02070309020205020404" pitchFamily="49" charset="0"/>
              </a:rPr>
              <a:t>      print(</a:t>
            </a:r>
            <a:r>
              <a:rPr lang="en-IE" sz="2000" b="1" dirty="0">
                <a:solidFill>
                  <a:srgbClr val="2A00FF"/>
                </a:solidFill>
                <a:latin typeface="Courier New" panose="02070309020205020404" pitchFamily="49" charset="0"/>
              </a:rPr>
              <a:t>"Not a String"</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r>
              <a:rPr lang="en-IE" sz="2000" b="1" dirty="0">
                <a:solidFill>
                  <a:srgbClr val="7F0055"/>
                </a:solidFill>
                <a:latin typeface="Courier New" panose="02070309020205020404" pitchFamily="49" charset="0"/>
              </a:rPr>
              <a:t>   else</a:t>
            </a:r>
            <a:r>
              <a:rPr lang="en-IE" sz="2000" b="1" dirty="0">
                <a:latin typeface="Courier New" panose="02070309020205020404" pitchFamily="49" charset="0"/>
              </a:rPr>
              <a:t> {</a:t>
            </a:r>
          </a:p>
          <a:p>
            <a:pPr algn="l"/>
            <a:r>
              <a:rPr lang="en-IE" sz="2000" b="1" dirty="0">
                <a:latin typeface="Courier New" panose="02070309020205020404" pitchFamily="49" charset="0"/>
              </a:rPr>
              <a:t>      </a:t>
            </a:r>
            <a:r>
              <a:rPr lang="en-IE" sz="2000" b="1" dirty="0" err="1">
                <a:latin typeface="Courier New" panose="02070309020205020404" pitchFamily="49" charset="0"/>
              </a:rPr>
              <a:t>println</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"String length is: </a:t>
            </a:r>
            <a:r>
              <a:rPr lang="en-IE" sz="2000" b="1" dirty="0">
                <a:latin typeface="Courier New" panose="02070309020205020404" pitchFamily="49" charset="0"/>
              </a:rPr>
              <a:t>${</a:t>
            </a:r>
            <a:r>
              <a:rPr lang="en-IE" sz="2000" b="1" dirty="0" err="1">
                <a:solidFill>
                  <a:srgbClr val="6A3E3E"/>
                </a:solidFill>
                <a:latin typeface="Courier New" panose="02070309020205020404" pitchFamily="49" charset="0"/>
              </a:rPr>
              <a:t>aString</a:t>
            </a:r>
            <a:r>
              <a:rPr lang="en-IE" sz="2000" b="1" dirty="0" err="1">
                <a:latin typeface="Courier New" panose="02070309020205020404" pitchFamily="49" charset="0"/>
              </a:rPr>
              <a:t>.</a:t>
            </a:r>
            <a:r>
              <a:rPr lang="en-IE" sz="2000" b="1" dirty="0" err="1">
                <a:solidFill>
                  <a:srgbClr val="0000C0"/>
                </a:solidFill>
                <a:latin typeface="Courier New" panose="02070309020205020404" pitchFamily="49" charset="0"/>
              </a:rPr>
              <a:t>length</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r>
              <a:rPr lang="en-IE" sz="2000" b="1" dirty="0">
                <a:latin typeface="Courier New" panose="02070309020205020404" pitchFamily="49" charset="0"/>
              </a:rPr>
              <a:t>}</a:t>
            </a:r>
            <a:endParaRPr lang="en-IE" sz="2000" b="1" dirty="0"/>
          </a:p>
        </p:txBody>
      </p:sp>
      <p:pic>
        <p:nvPicPr>
          <p:cNvPr id="4" name="Picture 3">
            <a:extLst>
              <a:ext uri="{FF2B5EF4-FFF2-40B4-BE49-F238E27FC236}">
                <a16:creationId xmlns:a16="http://schemas.microsoft.com/office/drawing/2014/main" xmlns="" id="{C2795665-AFDA-4119-8780-430D4EA30551}"/>
              </a:ext>
            </a:extLst>
          </p:cNvPr>
          <p:cNvPicPr>
            <a:picLocks noChangeAspect="1"/>
          </p:cNvPicPr>
          <p:nvPr/>
        </p:nvPicPr>
        <p:blipFill>
          <a:blip r:embed="rId5"/>
          <a:stretch>
            <a:fillRect/>
          </a:stretch>
        </p:blipFill>
        <p:spPr>
          <a:xfrm>
            <a:off x="2825750" y="7029449"/>
            <a:ext cx="9791224" cy="2200275"/>
          </a:xfrm>
          <a:prstGeom prst="rect">
            <a:avLst/>
          </a:prstGeom>
          <a:ln>
            <a:solidFill>
              <a:schemeClr val="tx1"/>
            </a:solidFill>
          </a:ln>
        </p:spPr>
      </p:pic>
      <p:pic>
        <p:nvPicPr>
          <p:cNvPr id="5" name="tmp2F2B">
            <a:hlinkClick r:id="" action="ppaction://media"/>
            <a:extLst>
              <a:ext uri="{FF2B5EF4-FFF2-40B4-BE49-F238E27FC236}">
                <a16:creationId xmlns:a16="http://schemas.microsoft.com/office/drawing/2014/main" xmlns="" id="{93985362-5B1C-4BC3-A611-A22B6B32FD30}"/>
              </a:ext>
            </a:extLst>
          </p:cNvPr>
          <p:cNvPicPr>
            <a:picLocks noChangeAspect="1"/>
          </p:cNvPicPr>
          <p:nvPr>
            <a:videoFile r:link="rId1"/>
            <p:custDataLst>
              <p:tags r:id="rId2"/>
            </p:custDataLst>
            <p:extLst>
              <p:ext uri="{DAA4B4D4-6D71-4841-9C94-3DE7FCFB9230}">
                <p14:media xmlns:p14="http://schemas.microsoft.com/office/powerpoint/2010/main" r:embed="rId3">
                  <p14:trim st="278218" end="160387.185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62057247"/>
      </p:ext>
    </p:extLst>
  </p:cSld>
  <p:clrMapOvr>
    <a:masterClrMapping/>
  </p:clrMapOvr>
  <p:transition spd="med" advTm="606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E5D3F7-C8F6-411A-8875-665690B90E52}"/>
              </a:ext>
            </a:extLst>
          </p:cNvPr>
          <p:cNvSpPr>
            <a:spLocks noGrp="1"/>
          </p:cNvSpPr>
          <p:nvPr>
            <p:ph type="title"/>
          </p:nvPr>
        </p:nvSpPr>
        <p:spPr/>
        <p:txBody>
          <a:bodyPr/>
          <a:lstStyle/>
          <a:p>
            <a:r>
              <a:rPr lang="en-IE" dirty="0"/>
              <a:t>Smart Casts (an example using </a:t>
            </a:r>
            <a:r>
              <a:rPr lang="en-IE" dirty="0">
                <a:solidFill>
                  <a:srgbClr val="FF0000"/>
                </a:solidFill>
              </a:rPr>
              <a:t>if</a:t>
            </a:r>
            <a:r>
              <a:rPr lang="en-IE" dirty="0"/>
              <a:t>)</a:t>
            </a:r>
          </a:p>
        </p:txBody>
      </p:sp>
      <p:sp>
        <p:nvSpPr>
          <p:cNvPr id="3" name="Rectangle 2">
            <a:extLst>
              <a:ext uri="{FF2B5EF4-FFF2-40B4-BE49-F238E27FC236}">
                <a16:creationId xmlns:a16="http://schemas.microsoft.com/office/drawing/2014/main" xmlns="" id="{B387A07A-1A9C-4435-91B4-AA8C07806B0B}"/>
              </a:ext>
            </a:extLst>
          </p:cNvPr>
          <p:cNvSpPr/>
          <p:nvPr/>
        </p:nvSpPr>
        <p:spPr>
          <a:xfrm>
            <a:off x="663575" y="2416403"/>
            <a:ext cx="11677650" cy="4893647"/>
          </a:xfrm>
          <a:prstGeom prst="rect">
            <a:avLst/>
          </a:prstGeom>
          <a:ln>
            <a:solidFill>
              <a:schemeClr val="tx1"/>
            </a:solidFill>
          </a:ln>
        </p:spPr>
        <p:txBody>
          <a:bodyPr wrap="square">
            <a:spAutoFit/>
          </a:bodyPr>
          <a:lstStyle/>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Array&lt;String&gt;) {</a:t>
            </a:r>
          </a:p>
          <a:p>
            <a:pPr algn="l"/>
            <a:r>
              <a:rPr lang="en-IE" sz="2400" b="1" dirty="0">
                <a:latin typeface="Courier New" panose="02070309020205020404" pitchFamily="49" charset="0"/>
              </a:rPr>
              <a:t>     demo (</a:t>
            </a:r>
            <a:r>
              <a:rPr lang="en-IE" sz="2400" b="1" dirty="0">
                <a:solidFill>
                  <a:srgbClr val="2A00FF"/>
                </a:solidFill>
                <a:latin typeface="Courier New" panose="02070309020205020404" pitchFamily="49" charset="0"/>
              </a:rPr>
              <a:t>"I am a String"</a:t>
            </a:r>
            <a:r>
              <a:rPr lang="en-IE" sz="2400" b="1" dirty="0">
                <a:latin typeface="Courier New" panose="02070309020205020404" pitchFamily="49" charset="0"/>
              </a:rPr>
              <a:t>)</a:t>
            </a:r>
          </a:p>
          <a:p>
            <a:pPr algn="l"/>
            <a:r>
              <a:rPr lang="en-IE" sz="2400" b="1" dirty="0">
                <a:latin typeface="Courier New" panose="02070309020205020404" pitchFamily="49" charset="0"/>
              </a:rPr>
              <a:t>     demo (12)</a:t>
            </a:r>
          </a:p>
          <a:p>
            <a:pPr algn="l"/>
            <a:r>
              <a:rPr lang="en-IE" sz="2400" b="1" dirty="0">
                <a:latin typeface="Courier New" panose="02070309020205020404" pitchFamily="49" charset="0"/>
              </a:rPr>
              <a:t>}</a:t>
            </a:r>
          </a:p>
          <a:p>
            <a:pPr algn="l"/>
            <a:endParaRPr lang="en-IE" sz="2400" b="1"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demo(x: Any) {</a:t>
            </a:r>
          </a:p>
          <a:p>
            <a:pPr algn="l"/>
            <a:r>
              <a:rPr lang="en-IE" sz="2400" b="1" dirty="0">
                <a:latin typeface="Courier New" panose="02070309020205020404" pitchFamily="49" charset="0"/>
              </a:rPr>
              <a:t>    </a:t>
            </a:r>
            <a:r>
              <a:rPr lang="en-IE" sz="2400" b="1" dirty="0">
                <a:solidFill>
                  <a:srgbClr val="7F0055"/>
                </a:solidFill>
                <a:latin typeface="Courier New" panose="02070309020205020404" pitchFamily="49" charset="0"/>
              </a:rPr>
              <a:t>if</a:t>
            </a:r>
            <a:r>
              <a:rPr lang="en-IE" sz="2400" b="1" dirty="0">
                <a:latin typeface="Courier New" panose="02070309020205020404" pitchFamily="49" charset="0"/>
              </a:rPr>
              <a:t> (x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String) {</a:t>
            </a: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dirty="0" err="1">
                <a:solidFill>
                  <a:srgbClr val="0000C0"/>
                </a:solidFill>
                <a:latin typeface="Courier New" panose="02070309020205020404" pitchFamily="49" charset="0"/>
              </a:rPr>
              <a:t>length</a:t>
            </a:r>
            <a:r>
              <a:rPr lang="en-IE" sz="2400" b="1" dirty="0">
                <a:latin typeface="Courier New" panose="02070309020205020404" pitchFamily="49" charset="0"/>
              </a:rPr>
              <a:t>) </a:t>
            </a:r>
            <a:r>
              <a:rPr lang="en-IE" sz="2400" b="1" dirty="0">
                <a:solidFill>
                  <a:srgbClr val="3F7F5F"/>
                </a:solidFill>
                <a:latin typeface="Courier New" panose="02070309020205020404" pitchFamily="49" charset="0"/>
              </a:rPr>
              <a:t>// x is automatically cast to String</a:t>
            </a:r>
          </a:p>
          <a:p>
            <a:pPr algn="l"/>
            <a:r>
              <a:rPr lang="en-IE" sz="2400" b="1" dirty="0">
                <a:latin typeface="Courier New" panose="02070309020205020404" pitchFamily="49" charset="0"/>
              </a:rPr>
              <a:t>    }</a:t>
            </a:r>
          </a:p>
          <a:p>
            <a:pPr algn="l"/>
            <a:r>
              <a:rPr lang="en-IE" sz="2400" b="1" dirty="0">
                <a:solidFill>
                  <a:srgbClr val="7F0055"/>
                </a:solidFill>
                <a:latin typeface="Courier New" panose="02070309020205020404" pitchFamily="49" charset="0"/>
              </a:rPr>
              <a:t>    else</a:t>
            </a:r>
            <a:r>
              <a:rPr lang="en-IE" sz="2400" b="1" dirty="0">
                <a:latin typeface="Courier New" panose="02070309020205020404" pitchFamily="49" charset="0"/>
              </a:rPr>
              <a:t>{</a:t>
            </a: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b="1" dirty="0">
                <a:latin typeface="Courier New" panose="02070309020205020404" pitchFamily="49" charset="0"/>
              </a:rPr>
              <a:t>    }</a:t>
            </a:r>
          </a:p>
          <a:p>
            <a:pPr algn="l"/>
            <a:r>
              <a:rPr lang="en-IE" sz="2400" b="1" dirty="0">
                <a:latin typeface="Courier New" panose="02070309020205020404" pitchFamily="49" charset="0"/>
              </a:rPr>
              <a:t>}</a:t>
            </a:r>
            <a:endParaRPr lang="en-IE" sz="2400" b="1" dirty="0"/>
          </a:p>
        </p:txBody>
      </p:sp>
      <p:pic>
        <p:nvPicPr>
          <p:cNvPr id="4" name="Picture 3">
            <a:extLst>
              <a:ext uri="{FF2B5EF4-FFF2-40B4-BE49-F238E27FC236}">
                <a16:creationId xmlns:a16="http://schemas.microsoft.com/office/drawing/2014/main" xmlns="" id="{23781543-A3C6-438D-AB72-BF1A48A0526F}"/>
              </a:ext>
            </a:extLst>
          </p:cNvPr>
          <p:cNvPicPr>
            <a:picLocks noChangeAspect="1"/>
          </p:cNvPicPr>
          <p:nvPr/>
        </p:nvPicPr>
        <p:blipFill>
          <a:blip r:embed="rId5"/>
          <a:stretch>
            <a:fillRect/>
          </a:stretch>
        </p:blipFill>
        <p:spPr>
          <a:xfrm>
            <a:off x="2439118" y="7038975"/>
            <a:ext cx="10311682" cy="2150903"/>
          </a:xfrm>
          <a:prstGeom prst="rect">
            <a:avLst/>
          </a:prstGeom>
          <a:ln>
            <a:solidFill>
              <a:schemeClr val="tx1"/>
            </a:solidFill>
          </a:ln>
        </p:spPr>
      </p:pic>
      <p:pic>
        <p:nvPicPr>
          <p:cNvPr id="5" name="tmp2F2B">
            <a:hlinkClick r:id="" action="ppaction://media"/>
            <a:extLst>
              <a:ext uri="{FF2B5EF4-FFF2-40B4-BE49-F238E27FC236}">
                <a16:creationId xmlns:a16="http://schemas.microsoft.com/office/drawing/2014/main" xmlns="" id="{846B2033-0831-4AE3-B23B-B2471BACF796}"/>
              </a:ext>
            </a:extLst>
          </p:cNvPr>
          <p:cNvPicPr>
            <a:picLocks noChangeAspect="1"/>
          </p:cNvPicPr>
          <p:nvPr>
            <a:videoFile r:link="rId1"/>
            <p:custDataLst>
              <p:tags r:id="rId2"/>
            </p:custDataLst>
            <p:extLst>
              <p:ext uri="{DAA4B4D4-6D71-4841-9C94-3DE7FCFB9230}">
                <p14:media xmlns:p14="http://schemas.microsoft.com/office/powerpoint/2010/main" r:embed="rId3">
                  <p14:trim st="338841" end="93444.185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593695948"/>
      </p:ext>
    </p:extLst>
  </p:cSld>
  <p:clrMapOvr>
    <a:masterClrMapping/>
  </p:clrMapOvr>
  <p:transition spd="med" advTm="669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E5D3F7-C8F6-411A-8875-665690B90E52}"/>
              </a:ext>
            </a:extLst>
          </p:cNvPr>
          <p:cNvSpPr>
            <a:spLocks noGrp="1"/>
          </p:cNvSpPr>
          <p:nvPr>
            <p:ph type="title"/>
          </p:nvPr>
        </p:nvSpPr>
        <p:spPr/>
        <p:txBody>
          <a:bodyPr/>
          <a:lstStyle/>
          <a:p>
            <a:r>
              <a:rPr lang="en-IE" dirty="0"/>
              <a:t>Smart Casts (an example using </a:t>
            </a:r>
            <a:r>
              <a:rPr lang="en-IE" dirty="0">
                <a:solidFill>
                  <a:srgbClr val="FF0000"/>
                </a:solidFill>
              </a:rPr>
              <a:t>when</a:t>
            </a:r>
            <a:r>
              <a:rPr lang="en-IE" dirty="0"/>
              <a:t>)</a:t>
            </a:r>
          </a:p>
        </p:txBody>
      </p:sp>
      <p:sp>
        <p:nvSpPr>
          <p:cNvPr id="5" name="Rectangle 4">
            <a:extLst>
              <a:ext uri="{FF2B5EF4-FFF2-40B4-BE49-F238E27FC236}">
                <a16:creationId xmlns:a16="http://schemas.microsoft.com/office/drawing/2014/main" xmlns="" id="{389E2051-60A1-40AF-B685-2F12F205BFCC}"/>
              </a:ext>
            </a:extLst>
          </p:cNvPr>
          <p:cNvSpPr/>
          <p:nvPr/>
        </p:nvSpPr>
        <p:spPr>
          <a:xfrm>
            <a:off x="571500" y="2140178"/>
            <a:ext cx="7874001" cy="4893647"/>
          </a:xfrm>
          <a:prstGeom prst="rect">
            <a:avLst/>
          </a:prstGeom>
          <a:ln>
            <a:solidFill>
              <a:schemeClr val="tx1"/>
            </a:solidFill>
          </a:ln>
        </p:spPr>
        <p:txBody>
          <a:bodyPr wrap="square">
            <a:spAutoFit/>
          </a:bodyPr>
          <a:lstStyle/>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Array&lt;String&gt;) {</a:t>
            </a:r>
          </a:p>
          <a:p>
            <a:pPr algn="l"/>
            <a:r>
              <a:rPr lang="en-IE" sz="2400" dirty="0">
                <a:latin typeface="Courier New" panose="02070309020205020404" pitchFamily="49" charset="0"/>
              </a:rPr>
              <a:t>   </a:t>
            </a:r>
            <a:r>
              <a:rPr lang="en-IE" sz="2400" b="1" dirty="0">
                <a:latin typeface="Courier New" panose="02070309020205020404" pitchFamily="49" charset="0"/>
              </a:rPr>
              <a:t>demo (12)</a:t>
            </a:r>
          </a:p>
          <a:p>
            <a:pPr algn="l"/>
            <a:r>
              <a:rPr lang="en-IE" sz="2400" b="1" dirty="0">
                <a:latin typeface="Courier New" panose="02070309020205020404" pitchFamily="49" charset="0"/>
              </a:rPr>
              <a:t>   demo (</a:t>
            </a:r>
            <a:r>
              <a:rPr lang="en-IE" sz="2400" b="1" dirty="0">
                <a:solidFill>
                  <a:srgbClr val="2A00FF"/>
                </a:solidFill>
                <a:latin typeface="Courier New" panose="02070309020205020404" pitchFamily="49" charset="0"/>
              </a:rPr>
              <a:t>"I am a String"</a:t>
            </a:r>
            <a:r>
              <a:rPr lang="en-IE" sz="2400" b="1" dirty="0">
                <a:latin typeface="Courier New" panose="02070309020205020404" pitchFamily="49" charset="0"/>
              </a:rPr>
              <a:t>)</a:t>
            </a:r>
          </a:p>
          <a:p>
            <a:pPr algn="l"/>
            <a:r>
              <a:rPr lang="en-IE" sz="2400" b="1" dirty="0">
                <a:latin typeface="Courier New" panose="02070309020205020404" pitchFamily="49" charset="0"/>
              </a:rPr>
              <a:t>   demo (</a:t>
            </a:r>
            <a:r>
              <a:rPr lang="en-IE" sz="2400" b="1" dirty="0" err="1">
                <a:latin typeface="Courier New" panose="02070309020205020404" pitchFamily="49" charset="0"/>
              </a:rPr>
              <a:t>intArrayOf</a:t>
            </a:r>
            <a:r>
              <a:rPr lang="en-IE" sz="2400" b="1" dirty="0">
                <a:latin typeface="Courier New" panose="02070309020205020404" pitchFamily="49" charset="0"/>
              </a:rPr>
              <a:t>(1,2,3,4))</a:t>
            </a:r>
          </a:p>
          <a:p>
            <a:pPr algn="l"/>
            <a:r>
              <a:rPr lang="en-IE" sz="2400" b="1" dirty="0">
                <a:latin typeface="Courier New" panose="02070309020205020404" pitchFamily="49" charset="0"/>
              </a:rPr>
              <a:t>}</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demo(x: Any) {</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when</a:t>
            </a:r>
            <a:r>
              <a:rPr lang="en-IE" sz="2400" b="1" dirty="0">
                <a:latin typeface="Courier New" panose="02070309020205020404" pitchFamily="49" charset="0"/>
              </a:rPr>
              <a:t> (x) {</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a:t>
            </a:r>
            <a:r>
              <a:rPr lang="en-IE" sz="2400" b="1" dirty="0" err="1">
                <a:latin typeface="Courier New" panose="02070309020205020404" pitchFamily="49" charset="0"/>
              </a:rPr>
              <a:t>Int</a:t>
            </a:r>
            <a:r>
              <a:rPr lang="en-IE" sz="2400" b="1" dirty="0">
                <a:latin typeface="Courier New" panose="02070309020205020404" pitchFamily="49" charset="0"/>
              </a:rPr>
              <a:t> -&gt; </a:t>
            </a:r>
            <a:r>
              <a:rPr lang="en-IE" sz="2400" b="1" dirty="0" err="1">
                <a:latin typeface="Courier New" panose="02070309020205020404" pitchFamily="49" charset="0"/>
              </a:rPr>
              <a:t>println</a:t>
            </a:r>
            <a:r>
              <a:rPr lang="en-IE" sz="2400" b="1" dirty="0">
                <a:latin typeface="Courier New" panose="02070309020205020404" pitchFamily="49" charset="0"/>
              </a:rPr>
              <a:t>(x + 1)</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String -&gt;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dirty="0" err="1">
                <a:solidFill>
                  <a:srgbClr val="0000C0"/>
                </a:solidFill>
                <a:latin typeface="Courier New" panose="02070309020205020404" pitchFamily="49" charset="0"/>
              </a:rPr>
              <a:t>length</a:t>
            </a:r>
            <a:r>
              <a:rPr lang="en-IE" sz="2400" b="1" dirty="0">
                <a:latin typeface="Courier New" panose="02070309020205020404" pitchFamily="49" charset="0"/>
              </a:rPr>
              <a:t> + 1)</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a:t>
            </a:r>
            <a:r>
              <a:rPr lang="en-IE" sz="2400" b="1" dirty="0" err="1">
                <a:latin typeface="Courier New" panose="02070309020205020404" pitchFamily="49" charset="0"/>
              </a:rPr>
              <a:t>IntArray</a:t>
            </a:r>
            <a:r>
              <a:rPr lang="en-IE" sz="2400" b="1" dirty="0">
                <a:latin typeface="Courier New" panose="02070309020205020404" pitchFamily="49" charset="0"/>
              </a:rPr>
              <a:t> -&gt;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x.sum</a:t>
            </a:r>
            <a:r>
              <a:rPr lang="en-IE" sz="2400" b="1" dirty="0">
                <a:latin typeface="Courier New" panose="02070309020205020404" pitchFamily="49" charset="0"/>
              </a:rPr>
              <a:t>())</a:t>
            </a:r>
          </a:p>
          <a:p>
            <a:pPr algn="l"/>
            <a:r>
              <a:rPr lang="en-IE" sz="2400" b="1" dirty="0">
                <a:latin typeface="Courier New" panose="02070309020205020404" pitchFamily="49" charset="0"/>
              </a:rPr>
              <a:t>   }</a:t>
            </a:r>
          </a:p>
          <a:p>
            <a:pPr algn="l"/>
            <a:r>
              <a:rPr lang="en-IE" sz="2400" b="1" dirty="0">
                <a:latin typeface="Courier New" panose="02070309020205020404" pitchFamily="49" charset="0"/>
              </a:rPr>
              <a:t>}</a:t>
            </a:r>
            <a:endParaRPr lang="en-IE" sz="2400" b="1" dirty="0"/>
          </a:p>
        </p:txBody>
      </p:sp>
      <p:pic>
        <p:nvPicPr>
          <p:cNvPr id="6" name="Picture 5">
            <a:extLst>
              <a:ext uri="{FF2B5EF4-FFF2-40B4-BE49-F238E27FC236}">
                <a16:creationId xmlns:a16="http://schemas.microsoft.com/office/drawing/2014/main" xmlns="" id="{CCBFA7B7-78A6-4D85-825A-7810A06BF224}"/>
              </a:ext>
            </a:extLst>
          </p:cNvPr>
          <p:cNvPicPr>
            <a:picLocks noChangeAspect="1"/>
          </p:cNvPicPr>
          <p:nvPr/>
        </p:nvPicPr>
        <p:blipFill>
          <a:blip r:embed="rId5"/>
          <a:stretch>
            <a:fillRect/>
          </a:stretch>
        </p:blipFill>
        <p:spPr>
          <a:xfrm>
            <a:off x="5788025" y="6715124"/>
            <a:ext cx="7026693" cy="2752725"/>
          </a:xfrm>
          <a:prstGeom prst="rect">
            <a:avLst/>
          </a:prstGeom>
          <a:ln>
            <a:solidFill>
              <a:schemeClr val="tx1"/>
            </a:solidFill>
          </a:ln>
        </p:spPr>
      </p:pic>
      <p:pic>
        <p:nvPicPr>
          <p:cNvPr id="3" name="tmp2F2B">
            <a:hlinkClick r:id="" action="ppaction://media"/>
            <a:extLst>
              <a:ext uri="{FF2B5EF4-FFF2-40B4-BE49-F238E27FC236}">
                <a16:creationId xmlns:a16="http://schemas.microsoft.com/office/drawing/2014/main" xmlns="" id="{0EF1E515-0F8A-4E38-B012-141AE984F01A}"/>
              </a:ext>
            </a:extLst>
          </p:cNvPr>
          <p:cNvPicPr>
            <a:picLocks noChangeAspect="1"/>
          </p:cNvPicPr>
          <p:nvPr>
            <a:videoFile r:link="rId1"/>
            <p:custDataLst>
              <p:tags r:id="rId2"/>
            </p:custDataLst>
            <p:extLst>
              <p:ext uri="{DAA4B4D4-6D71-4841-9C94-3DE7FCFB9230}">
                <p14:media xmlns:p14="http://schemas.microsoft.com/office/powerpoint/2010/main" r:embed="rId3">
                  <p14:trim st="405784" end="15892.185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01348724"/>
      </p:ext>
    </p:extLst>
  </p:cSld>
  <p:clrMapOvr>
    <a:masterClrMapping/>
  </p:clrMapOvr>
  <p:transition spd="med" advTm="775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pic>
        <p:nvPicPr>
          <p:cNvPr id="2" name="Picture 1"/>
          <p:cNvPicPr>
            <a:picLocks noChangeAspect="1"/>
          </p:cNvPicPr>
          <p:nvPr/>
        </p:nvPicPr>
        <p:blipFill>
          <a:blip r:embed="rId5"/>
          <a:stretch>
            <a:fillRect/>
          </a:stretch>
        </p:blipFill>
        <p:spPr>
          <a:xfrm>
            <a:off x="1023569" y="3111021"/>
            <a:ext cx="3548432" cy="4827518"/>
          </a:xfrm>
          <a:prstGeom prst="rect">
            <a:avLst/>
          </a:prstGeom>
          <a:ln>
            <a:solidFill>
              <a:schemeClr val="accent6">
                <a:lumMod val="75000"/>
              </a:schemeClr>
            </a:solidFill>
          </a:ln>
        </p:spPr>
      </p:pic>
      <p:pic>
        <p:nvPicPr>
          <p:cNvPr id="3" name="tmp298E">
            <a:hlinkClick r:id="" action="ppaction://media"/>
            <a:extLst>
              <a:ext uri="{FF2B5EF4-FFF2-40B4-BE49-F238E27FC236}">
                <a16:creationId xmlns:a16="http://schemas.microsoft.com/office/drawing/2014/main" xmlns="" id="{E6A34468-7DC5-411A-A442-FF944FD9AA22}"/>
              </a:ext>
            </a:extLst>
          </p:cNvPr>
          <p:cNvPicPr>
            <a:picLocks noChangeAspect="1"/>
          </p:cNvPicPr>
          <p:nvPr>
            <a:videoFile r:link="rId1"/>
            <p:custDataLst>
              <p:tags r:id="rId2"/>
            </p:custDataLst>
            <p:extLst>
              <p:ext uri="{DAA4B4D4-6D71-4841-9C94-3DE7FCFB9230}">
                <p14:media xmlns:p14="http://schemas.microsoft.com/office/powerpoint/2010/main" r:embed="rId3">
                  <p14:trim st="72431" end="52930.609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759042354"/>
      </p:ext>
    </p:extLst>
  </p:cSld>
  <p:clrMapOvr>
    <a:masterClrMapping/>
  </p:clrMapOvr>
  <p:transition spd="med" advTm="94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Null</a:t>
            </a:r>
          </a:p>
        </p:txBody>
      </p:sp>
      <p:sp>
        <p:nvSpPr>
          <p:cNvPr id="2" name="Text Placeholder 1"/>
          <p:cNvSpPr>
            <a:spLocks noGrp="1"/>
          </p:cNvSpPr>
          <p:nvPr>
            <p:ph type="body" sz="quarter" idx="1"/>
          </p:nvPr>
        </p:nvSpPr>
        <p:spPr/>
        <p:txBody>
          <a:bodyPr/>
          <a:lstStyle/>
          <a:p>
            <a:r>
              <a:rPr lang="en-IE" dirty="0"/>
              <a:t>Using nullable values and checking for null</a:t>
            </a:r>
          </a:p>
        </p:txBody>
      </p:sp>
      <p:pic>
        <p:nvPicPr>
          <p:cNvPr id="4" name="tmpDC1E">
            <a:hlinkClick r:id="" action="ppaction://media"/>
            <a:extLst>
              <a:ext uri="{FF2B5EF4-FFF2-40B4-BE49-F238E27FC236}">
                <a16:creationId xmlns:a16="http://schemas.microsoft.com/office/drawing/2014/main" xmlns="" id="{48F4C3D1-FB0A-46C2-97B3-0CC37DE3EE0C}"/>
              </a:ext>
            </a:extLst>
          </p:cNvPr>
          <p:cNvPicPr>
            <a:picLocks noChangeAspect="1"/>
          </p:cNvPicPr>
          <p:nvPr>
            <a:videoFile r:link="rId1"/>
            <p:custDataLst>
              <p:tags r:id="rId2"/>
            </p:custDataLst>
            <p:extLst>
              <p:ext uri="{DAA4B4D4-6D71-4841-9C94-3DE7FCFB9230}">
                <p14:media xmlns:p14="http://schemas.microsoft.com/office/powerpoint/2010/main" r:embed="rId3">
                  <p14:trim end="167298.6009"/>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91368412"/>
      </p:ext>
    </p:extLst>
  </p:cSld>
  <p:clrMapOvr>
    <a:masterClrMapping/>
  </p:clrMapOvr>
  <p:transition spd="med" advTm="89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a:t>
            </a:r>
          </a:p>
        </p:txBody>
      </p:sp>
      <p:sp>
        <p:nvSpPr>
          <p:cNvPr id="3" name="Rectangle 2">
            <a:extLst>
              <a:ext uri="{FF2B5EF4-FFF2-40B4-BE49-F238E27FC236}">
                <a16:creationId xmlns:a16="http://schemas.microsoft.com/office/drawing/2014/main" xmlns="" id="{1394479B-A24A-4085-B8EA-EFA8D7D39E35}"/>
              </a:ext>
            </a:extLst>
          </p:cNvPr>
          <p:cNvSpPr/>
          <p:nvPr/>
        </p:nvSpPr>
        <p:spPr>
          <a:xfrm>
            <a:off x="2439194" y="3246993"/>
            <a:ext cx="8126412" cy="2862322"/>
          </a:xfrm>
          <a:prstGeom prst="rect">
            <a:avLst/>
          </a:prstGeom>
          <a:ln>
            <a:solidFill>
              <a:schemeClr val="tx1"/>
            </a:solidFill>
          </a:ln>
        </p:spPr>
        <p:txBody>
          <a:bodyPr wrap="square">
            <a:spAutoFit/>
          </a:bodyPr>
          <a:lstStyle/>
          <a:p>
            <a:r>
              <a:rPr lang="en-IE" i="1" dirty="0">
                <a:solidFill>
                  <a:srgbClr val="7030A0"/>
                </a:solidFill>
                <a:latin typeface="Open Sans"/>
              </a:rPr>
              <a:t>In </a:t>
            </a:r>
            <a:r>
              <a:rPr lang="en-IE" i="1" dirty="0" err="1">
                <a:solidFill>
                  <a:srgbClr val="7030A0"/>
                </a:solidFill>
                <a:latin typeface="Open Sans"/>
              </a:rPr>
              <a:t>Kotlin</a:t>
            </a:r>
            <a:r>
              <a:rPr lang="en-IE" i="1" dirty="0">
                <a:solidFill>
                  <a:srgbClr val="7030A0"/>
                </a:solidFill>
                <a:latin typeface="Open Sans"/>
              </a:rPr>
              <a:t>, the type system distinguishes between references that can hold </a:t>
            </a:r>
          </a:p>
          <a:p>
            <a:r>
              <a:rPr lang="en-IE" b="1" i="1" dirty="0">
                <a:solidFill>
                  <a:srgbClr val="7030A0"/>
                </a:solidFill>
                <a:latin typeface="Liberation Mono"/>
              </a:rPr>
              <a:t>null</a:t>
            </a:r>
            <a:r>
              <a:rPr lang="en-IE" b="1" i="1" dirty="0">
                <a:solidFill>
                  <a:srgbClr val="7030A0"/>
                </a:solidFill>
                <a:latin typeface="Open Sans"/>
              </a:rPr>
              <a:t> (nullable references) </a:t>
            </a:r>
          </a:p>
          <a:p>
            <a:r>
              <a:rPr lang="en-IE" i="1" dirty="0">
                <a:solidFill>
                  <a:srgbClr val="7030A0"/>
                </a:solidFill>
                <a:latin typeface="Open Sans"/>
              </a:rPr>
              <a:t>and those that </a:t>
            </a:r>
            <a:br>
              <a:rPr lang="en-IE" i="1" dirty="0">
                <a:solidFill>
                  <a:srgbClr val="7030A0"/>
                </a:solidFill>
                <a:latin typeface="Open Sans"/>
              </a:rPr>
            </a:br>
            <a:r>
              <a:rPr lang="en-IE" b="1" i="1" dirty="0">
                <a:solidFill>
                  <a:srgbClr val="7030A0"/>
                </a:solidFill>
                <a:latin typeface="Open Sans"/>
              </a:rPr>
              <a:t>cannot (non-null references).</a:t>
            </a:r>
            <a:endParaRPr lang="en-IE" b="1" i="1" dirty="0">
              <a:solidFill>
                <a:srgbClr val="7030A0"/>
              </a:solidFill>
            </a:endParaRPr>
          </a:p>
        </p:txBody>
      </p:sp>
      <p:sp>
        <p:nvSpPr>
          <p:cNvPr id="4" name="TextBox 3">
            <a:extLst>
              <a:ext uri="{FF2B5EF4-FFF2-40B4-BE49-F238E27FC236}">
                <a16:creationId xmlns:a16="http://schemas.microsoft.com/office/drawing/2014/main" xmlns="" id="{7E1F859D-CAEC-426A-A4D7-E92CEE498BF6}"/>
              </a:ext>
            </a:extLst>
          </p:cNvPr>
          <p:cNvSpPr txBox="1"/>
          <p:nvPr/>
        </p:nvSpPr>
        <p:spPr>
          <a:xfrm>
            <a:off x="1332661" y="7240131"/>
            <a:ext cx="10587128" cy="121058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584200" rtl="0" fontAlgn="auto" latinLnBrk="0" hangingPunct="0">
              <a:lnSpc>
                <a:spcPct val="100000"/>
              </a:lnSpc>
              <a:spcBef>
                <a:spcPts val="0"/>
              </a:spcBef>
              <a:spcAft>
                <a:spcPts val="0"/>
              </a:spcAft>
              <a:buClrTx/>
              <a:buSzTx/>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The </a:t>
            </a:r>
            <a:r>
              <a:rPr kumimoji="0" lang="en-IE" sz="3600" b="0" i="0" u="none" strike="noStrike" cap="none" spc="0" normalizeH="0" baseline="0" dirty="0" err="1">
                <a:ln>
                  <a:noFill/>
                </a:ln>
                <a:solidFill>
                  <a:srgbClr val="000000"/>
                </a:solidFill>
                <a:effectLst/>
                <a:uFillTx/>
                <a:latin typeface="+mn-lt"/>
                <a:ea typeface="+mn-ea"/>
                <a:cs typeface="+mn-cs"/>
                <a:sym typeface="Helvetica Neue Light"/>
              </a:rPr>
              <a:t>Kotlin</a:t>
            </a:r>
            <a:r>
              <a:rPr kumimoji="0" lang="en-IE" sz="3600" b="0" i="0" u="none" strike="noStrike" cap="none" spc="0" normalizeH="0" baseline="0" dirty="0">
                <a:ln>
                  <a:noFill/>
                </a:ln>
                <a:solidFill>
                  <a:srgbClr val="000000"/>
                </a:solidFill>
                <a:effectLst/>
                <a:uFillTx/>
                <a:latin typeface="+mn-lt"/>
                <a:ea typeface="+mn-ea"/>
                <a:cs typeface="+mn-cs"/>
                <a:sym typeface="Helvetica Neue Light"/>
              </a:rPr>
              <a:t> compiler</a:t>
            </a:r>
            <a:r>
              <a:rPr kumimoji="0" lang="en-IE" sz="3600" b="0" i="0" u="none" strike="noStrike" cap="none" spc="0" normalizeH="0" dirty="0">
                <a:ln>
                  <a:noFill/>
                </a:ln>
                <a:solidFill>
                  <a:srgbClr val="000000"/>
                </a:solidFill>
                <a:effectLst/>
                <a:uFillTx/>
                <a:latin typeface="+mn-lt"/>
                <a:ea typeface="+mn-ea"/>
                <a:cs typeface="+mn-cs"/>
                <a:sym typeface="Helvetica Neue Light"/>
              </a:rPr>
              <a:t> makes sure you don’t, by accident, operate on a variable that is null</a:t>
            </a:r>
            <a:r>
              <a:rPr lang="en-IE" dirty="0"/>
              <a:t>.</a:t>
            </a:r>
          </a:p>
        </p:txBody>
      </p:sp>
      <p:pic>
        <p:nvPicPr>
          <p:cNvPr id="5" name="tmpDC1E">
            <a:hlinkClick r:id="" action="ppaction://media"/>
            <a:extLst>
              <a:ext uri="{FF2B5EF4-FFF2-40B4-BE49-F238E27FC236}">
                <a16:creationId xmlns:a16="http://schemas.microsoft.com/office/drawing/2014/main" xmlns="" id="{B28601D0-4009-452A-8A94-8E291F26F2C9}"/>
              </a:ext>
            </a:extLst>
          </p:cNvPr>
          <p:cNvPicPr>
            <a:picLocks noChangeAspect="1"/>
          </p:cNvPicPr>
          <p:nvPr>
            <a:videoFile r:link="rId1"/>
            <p:custDataLst>
              <p:tags r:id="rId2"/>
            </p:custDataLst>
            <p:extLst>
              <p:ext uri="{DAA4B4D4-6D71-4841-9C94-3DE7FCFB9230}">
                <p14:media xmlns:p14="http://schemas.microsoft.com/office/powerpoint/2010/main" r:embed="rId3">
                  <p14:trim st="8987" end="144293.6009"/>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mc:AlternateContent xmlns:mc="http://schemas.openxmlformats.org/markup-compatibility/2006">
        <mc:Choice xmlns:iact="http://schemas.microsoft.com/office/powerpoint/2014/inkAction" xmlns:p14="http://schemas.microsoft.com/office/powerpoint/2010/main" xmlns="" Requires="p14 iact">
          <p:contentPart p14:bwMode="auto" r:id="rId7">
            <p14:nvContentPartPr>
              <p14:cNvPr id="6" name="Ink 5">
                <a:extLst>
                  <a:ext uri="{FF2B5EF4-FFF2-40B4-BE49-F238E27FC236}">
                    <a16:creationId xmlns:a16="http://schemas.microsoft.com/office/drawing/2014/main" id="{C62C890D-6914-4D34-9969-E4D757D17FF9}"/>
                  </a:ext>
                </a:extLst>
              </p14:cNvPr>
              <p14:cNvContentPartPr/>
              <p14:nvPr>
                <p:custDataLst>
                  <p:tags r:id="rId8"/>
                </p:custDataLst>
                <p:extLst>
                  <p:ext uri="{42D2F446-02D8-4167-A562-619A0277C38B}">
                    <p15:isNarration xmlns:p15="http://schemas.microsoft.com/office/powerpoint/2012/main" val="1"/>
                  </p:ext>
                </p:extLst>
              </p14:nvPr>
            </p14:nvContentPartPr>
            <p14:xfrm>
              <a:off x="7955934" y="8413986"/>
              <a:ext cx="1852804" cy="141012"/>
            </p14:xfrm>
          </p:contentPart>
        </mc:Choice>
        <mc:Fallback>
          <p:pic>
            <p:nvPicPr>
              <p:cNvPr id="6" name="Ink 5">
                <a:extLst>
                  <a:ext uri="{FF2B5EF4-FFF2-40B4-BE49-F238E27FC236}">
                    <a16:creationId xmlns:a16="http://schemas.microsoft.com/office/drawing/2014/main" xmlns="" id="{C62C890D-6914-4D34-9969-E4D757D17FF9}"/>
                  </a:ext>
                </a:extLst>
              </p:cNvPr>
              <p:cNvPicPr>
                <a:picLocks noGrp="1" noRot="1" noChangeAspect="1" noMove="1" noResize="1" noEditPoints="1" noAdjustHandles="1" noChangeArrowheads="1" noChangeShapeType="1"/>
              </p:cNvPicPr>
              <p:nvPr/>
            </p:nvPicPr>
            <p:blipFill>
              <a:blip r:embed="rId9"/>
              <a:stretch>
                <a:fillRect/>
              </a:stretch>
            </p:blipFill>
            <p:spPr>
              <a:xfrm>
                <a:off x="7946933" y="8404993"/>
                <a:ext cx="1870446" cy="158639"/>
              </a:xfrm>
              <a:prstGeom prst="rect">
                <a:avLst/>
              </a:prstGeom>
            </p:spPr>
          </p:pic>
        </mc:Fallback>
      </mc:AlternateContent>
    </p:spTree>
    <p:extLst>
      <p:ext uri="{BB962C8B-B14F-4D97-AF65-F5344CB8AC3E}">
        <p14:creationId xmlns:p14="http://schemas.microsoft.com/office/powerpoint/2010/main" val="532226706"/>
      </p:ext>
    </p:extLst>
  </p:cSld>
  <p:clrMapOvr>
    <a:masterClrMapping/>
  </p:clrMapOvr>
  <p:transition spd="med" advTm="230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a non-null reference</a:t>
            </a:r>
          </a:p>
        </p:txBody>
      </p:sp>
      <p:sp>
        <p:nvSpPr>
          <p:cNvPr id="5" name="Rectangle 4">
            <a:extLst>
              <a:ext uri="{FF2B5EF4-FFF2-40B4-BE49-F238E27FC236}">
                <a16:creationId xmlns:a16="http://schemas.microsoft.com/office/drawing/2014/main" xmlns="" id="{C5566B5C-2CB1-4EFE-85C2-EB2C57D01504}"/>
              </a:ext>
            </a:extLst>
          </p:cNvPr>
          <p:cNvSpPr/>
          <p:nvPr/>
        </p:nvSpPr>
        <p:spPr>
          <a:xfrm>
            <a:off x="5359399" y="2945277"/>
            <a:ext cx="7073901" cy="1200329"/>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a</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a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syntax error</a:t>
            </a:r>
          </a:p>
        </p:txBody>
      </p:sp>
      <p:sp>
        <p:nvSpPr>
          <p:cNvPr id="6" name="Rectangle 1">
            <a:extLst>
              <a:ext uri="{FF2B5EF4-FFF2-40B4-BE49-F238E27FC236}">
                <a16:creationId xmlns:a16="http://schemas.microsoft.com/office/drawing/2014/main" xmlns="" id="{7D0FE662-6B1F-42FA-A600-B8D3F482EE0F}"/>
              </a:ext>
            </a:extLst>
          </p:cNvPr>
          <p:cNvSpPr>
            <a:spLocks noChangeArrowheads="1"/>
          </p:cNvSpPr>
          <p:nvPr/>
        </p:nvSpPr>
        <p:spPr bwMode="auto">
          <a:xfrm>
            <a:off x="1047750" y="2798711"/>
            <a:ext cx="4060824" cy="156966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333333"/>
                </a:solidFill>
                <a:latin typeface="Open Sans"/>
              </a:rPr>
              <a:t>A </a:t>
            </a:r>
            <a:r>
              <a:rPr kumimoji="0" lang="en-US" altLang="en-US" sz="3200" b="0" i="0" u="none" strike="noStrike" cap="none" normalizeH="0" baseline="0" dirty="0">
                <a:ln>
                  <a:noFill/>
                </a:ln>
                <a:solidFill>
                  <a:srgbClr val="333333"/>
                </a:solidFill>
                <a:effectLst/>
                <a:latin typeface="Open Sans"/>
              </a:rPr>
              <a:t>regular variable of type </a:t>
            </a:r>
            <a:r>
              <a:rPr kumimoji="0" lang="en-US" altLang="en-US" sz="3200" b="0" i="0" u="none" strike="noStrike" cap="none" normalizeH="0" baseline="0" dirty="0">
                <a:ln>
                  <a:noFill/>
                </a:ln>
                <a:solidFill>
                  <a:srgbClr val="333333"/>
                </a:solidFill>
                <a:effectLst/>
                <a:latin typeface="Liberation Mono"/>
              </a:rPr>
              <a:t>String</a:t>
            </a:r>
            <a:r>
              <a:rPr kumimoji="0" lang="en-US" altLang="en-US" sz="3200" b="0" i="0" u="none" strike="noStrike" cap="none" normalizeH="0" baseline="0" dirty="0">
                <a:ln>
                  <a:noFill/>
                </a:ln>
                <a:solidFill>
                  <a:srgbClr val="333333"/>
                </a:solidFill>
                <a:effectLst/>
                <a:latin typeface="Open Sans"/>
              </a:rPr>
              <a:t> can not hold </a:t>
            </a:r>
            <a:r>
              <a:rPr kumimoji="0" lang="en-US" altLang="en-US" sz="3200" b="0" i="0" u="none" strike="noStrike" cap="none" normalizeH="0" baseline="0" dirty="0">
                <a:ln>
                  <a:noFill/>
                </a:ln>
                <a:solidFill>
                  <a:srgbClr val="0000C0"/>
                </a:solidFill>
                <a:effectLst/>
                <a:latin typeface="Liberation Mono"/>
              </a:rPr>
              <a:t>null</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xmlns="" id="{9C5EAD0A-6D73-4F5F-8A2E-DCE57C1FC1B9}"/>
              </a:ext>
            </a:extLst>
          </p:cNvPr>
          <p:cNvSpPr/>
          <p:nvPr/>
        </p:nvSpPr>
        <p:spPr>
          <a:xfrm>
            <a:off x="5359399" y="6515011"/>
            <a:ext cx="7073901" cy="646331"/>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err="1">
                <a:latin typeface="Courier New" panose="02070309020205020404" pitchFamily="49" charset="0"/>
              </a:rPr>
              <a:t>a.</a:t>
            </a:r>
            <a:r>
              <a:rPr lang="en-IE" b="1" i="1" dirty="0" err="1">
                <a:solidFill>
                  <a:srgbClr val="0000C0"/>
                </a:solidFill>
                <a:latin typeface="Courier New" panose="02070309020205020404" pitchFamily="49" charset="0"/>
              </a:rPr>
              <a:t>length</a:t>
            </a:r>
            <a:endParaRPr lang="en-IE" dirty="0"/>
          </a:p>
        </p:txBody>
      </p:sp>
      <p:sp>
        <p:nvSpPr>
          <p:cNvPr id="10" name="Rectangle 3">
            <a:extLst>
              <a:ext uri="{FF2B5EF4-FFF2-40B4-BE49-F238E27FC236}">
                <a16:creationId xmlns:a16="http://schemas.microsoft.com/office/drawing/2014/main" xmlns="" id="{988F9BF5-EA68-489A-A273-365E55814E8E}"/>
              </a:ext>
            </a:extLst>
          </p:cNvPr>
          <p:cNvSpPr>
            <a:spLocks noChangeArrowheads="1"/>
          </p:cNvSpPr>
          <p:nvPr/>
        </p:nvSpPr>
        <p:spPr bwMode="auto">
          <a:xfrm>
            <a:off x="1047750" y="5124361"/>
            <a:ext cx="4156073" cy="304698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Calling a method / accessing a property on </a:t>
            </a:r>
            <a:r>
              <a:rPr lang="en-US" altLang="en-US" sz="3200" dirty="0">
                <a:solidFill>
                  <a:srgbClr val="0000C0"/>
                </a:solidFill>
                <a:latin typeface="Liberation Mono"/>
              </a:rPr>
              <a:t>variable a</a:t>
            </a:r>
            <a:r>
              <a:rPr lang="en-US" altLang="en-US" sz="3200" dirty="0">
                <a:solidFill>
                  <a:srgbClr val="333333"/>
                </a:solidFill>
                <a:latin typeface="Open Sans"/>
              </a:rPr>
              <a:t>, is guaranteed not to cause an </a:t>
            </a:r>
            <a:r>
              <a:rPr lang="en-US" altLang="en-US" sz="3200" dirty="0" err="1">
                <a:solidFill>
                  <a:srgbClr val="0000C0"/>
                </a:solidFill>
                <a:latin typeface="Liberation Mono"/>
              </a:rPr>
              <a:t>NullPointerException</a:t>
            </a:r>
            <a:endParaRPr lang="en-US" altLang="en-US" sz="3200" dirty="0">
              <a:solidFill>
                <a:srgbClr val="0000C0"/>
              </a:solidFill>
              <a:latin typeface="Liberation Mono"/>
            </a:endParaRPr>
          </a:p>
        </p:txBody>
      </p:sp>
      <p:pic>
        <p:nvPicPr>
          <p:cNvPr id="3" name="tmpDC1E">
            <a:hlinkClick r:id="" action="ppaction://media"/>
            <a:extLst>
              <a:ext uri="{FF2B5EF4-FFF2-40B4-BE49-F238E27FC236}">
                <a16:creationId xmlns:a16="http://schemas.microsoft.com/office/drawing/2014/main" xmlns="" id="{C3DF57E5-71C6-41DF-BFE3-FA01749A92AA}"/>
              </a:ext>
            </a:extLst>
          </p:cNvPr>
          <p:cNvPicPr>
            <a:picLocks noChangeAspect="1"/>
          </p:cNvPicPr>
          <p:nvPr>
            <a:videoFile r:link="rId1"/>
            <p:custDataLst>
              <p:tags r:id="rId2"/>
            </p:custDataLst>
            <p:extLst>
              <p:ext uri="{DAA4B4D4-6D71-4841-9C94-3DE7FCFB9230}">
                <p14:media xmlns:p14="http://schemas.microsoft.com/office/powerpoint/2010/main" r:embed="rId3">
                  <p14:trim st="31992" end="71094.600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563086859"/>
      </p:ext>
    </p:extLst>
  </p:cSld>
  <p:clrMapOvr>
    <a:masterClrMapping/>
  </p:clrMapOvr>
  <p:transition spd="med" advTm="731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xmlns=""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xmlns=""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3" name="Rectangle 2">
            <a:extLst>
              <a:ext uri="{FF2B5EF4-FFF2-40B4-BE49-F238E27FC236}">
                <a16:creationId xmlns:a16="http://schemas.microsoft.com/office/drawing/2014/main" xmlns="" id="{9405DDF9-20E9-4202-ACB1-F06C2575F588}"/>
              </a:ext>
            </a:extLst>
          </p:cNvPr>
          <p:cNvSpPr/>
          <p:nvPr/>
        </p:nvSpPr>
        <p:spPr>
          <a:xfrm>
            <a:off x="844550" y="6009412"/>
            <a:ext cx="11315700" cy="2062103"/>
          </a:xfrm>
          <a:prstGeom prst="rect">
            <a:avLst/>
          </a:prstGeom>
          <a:solidFill>
            <a:schemeClr val="bg1">
              <a:lumMod val="95000"/>
            </a:schemeClr>
          </a:solidFill>
          <a:ln>
            <a:solidFill>
              <a:schemeClr val="accent1"/>
            </a:solidFill>
          </a:ln>
        </p:spPr>
        <p:txBody>
          <a:bodyPr wrap="square">
            <a:spAutoFit/>
          </a:bodyPr>
          <a:lstStyle/>
          <a:p>
            <a:pPr algn="l"/>
            <a:r>
              <a:rPr lang="en-IE" sz="3200" b="1" dirty="0" err="1">
                <a:solidFill>
                  <a:srgbClr val="7F0055"/>
                </a:solidFill>
                <a:latin typeface="Courier New" panose="02070309020205020404" pitchFamily="49" charset="0"/>
              </a:rPr>
              <a:t>val</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l</a:t>
            </a:r>
            <a:r>
              <a:rPr lang="en-IE" sz="3200" b="1" dirty="0">
                <a:latin typeface="Courier New" panose="02070309020205020404" pitchFamily="49" charset="0"/>
              </a:rPr>
              <a:t> = </a:t>
            </a:r>
            <a:r>
              <a:rPr lang="en-IE" sz="3200" b="1" dirty="0" err="1">
                <a:solidFill>
                  <a:srgbClr val="6A3E3E"/>
                </a:solidFill>
                <a:latin typeface="Courier New" panose="02070309020205020404" pitchFamily="49" charset="0"/>
              </a:rPr>
              <a:t>b</a:t>
            </a:r>
            <a:r>
              <a:rPr lang="en-IE" sz="3200" b="1" dirty="0" err="1">
                <a:latin typeface="Courier New" panose="02070309020205020404" pitchFamily="49" charset="0"/>
              </a:rPr>
              <a:t>.</a:t>
            </a:r>
            <a:r>
              <a:rPr lang="en-IE" sz="3200" b="1" dirty="0" err="1">
                <a:solidFill>
                  <a:srgbClr val="0000C0"/>
                </a:solidFill>
                <a:latin typeface="Courier New" panose="02070309020205020404" pitchFamily="49" charset="0"/>
              </a:rPr>
              <a:t>length</a:t>
            </a:r>
            <a:r>
              <a:rPr lang="en-IE" sz="3200" b="1" dirty="0">
                <a:latin typeface="Courier New" panose="02070309020205020404" pitchFamily="49" charset="0"/>
              </a:rPr>
              <a:t> 	</a:t>
            </a:r>
            <a:r>
              <a:rPr lang="en-IE" sz="3200" b="1" dirty="0">
                <a:solidFill>
                  <a:srgbClr val="3F7F5F"/>
                </a:solidFill>
                <a:latin typeface="Courier New" panose="02070309020205020404" pitchFamily="49" charset="0"/>
              </a:rPr>
              <a:t>// syntax error: variable</a:t>
            </a:r>
          </a:p>
          <a:p>
            <a:pPr algn="l"/>
            <a:r>
              <a:rPr lang="en-IE" sz="3200" b="1" dirty="0">
                <a:solidFill>
                  <a:srgbClr val="3F7F5F"/>
                </a:solidFill>
                <a:latin typeface="Courier New" panose="02070309020205020404" pitchFamily="49" charset="0"/>
              </a:rPr>
              <a:t>								//'b' can be null</a:t>
            </a:r>
          </a:p>
          <a:p>
            <a:pPr algn="l"/>
            <a:endParaRPr lang="en-IE" sz="3200" b="1" dirty="0">
              <a:solidFill>
                <a:srgbClr val="3F7F5F"/>
              </a:solidFill>
              <a:latin typeface="Courier New" panose="02070309020205020404" pitchFamily="49" charset="0"/>
            </a:endParaRPr>
          </a:p>
          <a:p>
            <a:pPr algn="l"/>
            <a:r>
              <a:rPr lang="en-IE" sz="3200" b="1" dirty="0">
                <a:solidFill>
                  <a:srgbClr val="3F7F5F"/>
                </a:solidFill>
                <a:latin typeface="Courier New" panose="02070309020205020404" pitchFamily="49" charset="0"/>
              </a:rPr>
              <a:t>								// …many ways around this…</a:t>
            </a:r>
          </a:p>
        </p:txBody>
      </p:sp>
      <p:pic>
        <p:nvPicPr>
          <p:cNvPr id="4" name="tmpDC1E">
            <a:hlinkClick r:id="" action="ppaction://media"/>
            <a:extLst>
              <a:ext uri="{FF2B5EF4-FFF2-40B4-BE49-F238E27FC236}">
                <a16:creationId xmlns:a16="http://schemas.microsoft.com/office/drawing/2014/main" xmlns="" id="{6557A7E4-976C-4B34-9DA4-A11E02CF0377}"/>
              </a:ext>
            </a:extLst>
          </p:cNvPr>
          <p:cNvPicPr>
            <a:picLocks noChangeAspect="1"/>
          </p:cNvPicPr>
          <p:nvPr>
            <a:videoFile r:link="rId1"/>
            <p:custDataLst>
              <p:tags r:id="rId2"/>
            </p:custDataLst>
            <p:extLst>
              <p:ext uri="{DAA4B4D4-6D71-4841-9C94-3DE7FCFB9230}">
                <p14:media xmlns:p14="http://schemas.microsoft.com/office/powerpoint/2010/main" r:embed="rId3">
                  <p14:trim st="105191" end="7026.600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86249696"/>
      </p:ext>
    </p:extLst>
  </p:cSld>
  <p:clrMapOvr>
    <a:masterClrMapping/>
  </p:clrMapOvr>
  <p:transition spd="med" advTm="640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xmlns=""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xmlns=""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4" name="Rectangle 3">
            <a:extLst>
              <a:ext uri="{FF2B5EF4-FFF2-40B4-BE49-F238E27FC236}">
                <a16:creationId xmlns:a16="http://schemas.microsoft.com/office/drawing/2014/main" xmlns="" id="{4E8F2EA2-5AA4-443B-BC8D-4CD7A701D52D}"/>
              </a:ext>
            </a:extLst>
          </p:cNvPr>
          <p:cNvSpPr/>
          <p:nvPr/>
        </p:nvSpPr>
        <p:spPr>
          <a:xfrm>
            <a:off x="1038225" y="7978804"/>
            <a:ext cx="11122025" cy="646331"/>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a:solidFill>
                  <a:srgbClr val="7F0055"/>
                </a:solidFill>
                <a:latin typeface="Courier New" panose="02070309020205020404" pitchFamily="49" charset="0"/>
              </a:rPr>
              <a:t>if</a:t>
            </a:r>
            <a:r>
              <a:rPr lang="en-IE" b="1" dirty="0">
                <a:latin typeface="Courier New" panose="02070309020205020404" pitchFamily="49" charset="0"/>
              </a:rPr>
              <a:t> (</a:t>
            </a:r>
            <a:r>
              <a:rPr lang="en-IE" b="1" dirty="0">
                <a:solidFill>
                  <a:srgbClr val="6A3E3E"/>
                </a:solidFill>
                <a:latin typeface="Courier New" panose="02070309020205020404" pitchFamily="49" charset="0"/>
              </a:rPr>
              <a:t>b</a:t>
            </a:r>
            <a:r>
              <a:rPr lang="en-IE" b="1" dirty="0">
                <a:latin typeface="Courier New" panose="02070309020205020404" pitchFamily="49" charset="0"/>
              </a:rPr>
              <a:t>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err="1">
                <a:solidFill>
                  <a:srgbClr val="6A3E3E"/>
                </a:solidFill>
                <a:latin typeface="Courier New" panose="02070309020205020404" pitchFamily="49" charset="0"/>
              </a:rPr>
              <a:t>b</a:t>
            </a:r>
            <a:r>
              <a:rPr lang="en-IE" b="1" dirty="0" err="1">
                <a:latin typeface="Courier New" panose="02070309020205020404" pitchFamily="49" charset="0"/>
              </a:rPr>
              <a:t>.</a:t>
            </a:r>
            <a:r>
              <a:rPr lang="en-IE" b="1" dirty="0" err="1">
                <a:solidFill>
                  <a:srgbClr val="0000C0"/>
                </a:solidFill>
                <a:latin typeface="Courier New" panose="02070309020205020404" pitchFamily="49" charset="0"/>
              </a:rPr>
              <a:t>length</a:t>
            </a:r>
            <a:r>
              <a:rPr lang="en-IE" b="1" dirty="0">
                <a:latin typeface="Courier New" panose="02070309020205020404" pitchFamily="49" charset="0"/>
              </a:rPr>
              <a:t> </a:t>
            </a:r>
            <a:r>
              <a:rPr lang="en-IE" b="1" dirty="0">
                <a:solidFill>
                  <a:srgbClr val="7F0055"/>
                </a:solidFill>
                <a:latin typeface="Courier New" panose="02070309020205020404" pitchFamily="49" charset="0"/>
              </a:rPr>
              <a:t>else</a:t>
            </a:r>
            <a:r>
              <a:rPr lang="en-IE" b="1" dirty="0">
                <a:latin typeface="Courier New" panose="02070309020205020404" pitchFamily="49" charset="0"/>
              </a:rPr>
              <a:t> -1</a:t>
            </a:r>
          </a:p>
        </p:txBody>
      </p:sp>
      <p:sp>
        <p:nvSpPr>
          <p:cNvPr id="5" name="Rectangle 1">
            <a:extLst>
              <a:ext uri="{FF2B5EF4-FFF2-40B4-BE49-F238E27FC236}">
                <a16:creationId xmlns:a16="http://schemas.microsoft.com/office/drawing/2014/main" xmlns="" id="{7E3A9305-B9C3-48E7-82D4-FA608CA229C9}"/>
              </a:ext>
            </a:extLst>
          </p:cNvPr>
          <p:cNvSpPr>
            <a:spLocks noChangeArrowheads="1"/>
          </p:cNvSpPr>
          <p:nvPr/>
        </p:nvSpPr>
        <p:spPr bwMode="auto">
          <a:xfrm>
            <a:off x="1771649" y="6495801"/>
            <a:ext cx="9877425"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1: </a:t>
            </a:r>
            <a:r>
              <a:rPr kumimoji="0" lang="en-US" altLang="en-US" b="0" i="0" u="none" strike="noStrike" cap="none" normalizeH="0" baseline="0" dirty="0">
                <a:ln>
                  <a:noFill/>
                </a:ln>
                <a:solidFill>
                  <a:srgbClr val="333333"/>
                </a:solidFill>
                <a:effectLst/>
                <a:latin typeface="Open Sans"/>
              </a:rPr>
              <a:t>you can explicitly check if </a:t>
            </a:r>
            <a:r>
              <a:rPr kumimoji="0" lang="en-US" altLang="en-US" b="0" i="0" u="none" strike="noStrike" cap="none" normalizeH="0" baseline="0" dirty="0">
                <a:ln>
                  <a:noFill/>
                </a:ln>
                <a:solidFill>
                  <a:srgbClr val="333333"/>
                </a:solidFill>
                <a:effectLst/>
                <a:latin typeface="Liberation Mono"/>
              </a:rPr>
              <a:t>b</a:t>
            </a:r>
            <a:r>
              <a:rPr kumimoji="0" lang="en-US" altLang="en-US" b="0" i="0" u="none" strike="noStrike" cap="none" normalizeH="0" baseline="0" dirty="0">
                <a:ln>
                  <a:noFill/>
                </a:ln>
                <a:solidFill>
                  <a:srgbClr val="333333"/>
                </a:solidFill>
                <a:effectLst/>
                <a:latin typeface="Open Sans"/>
              </a:rPr>
              <a:t> is </a:t>
            </a:r>
            <a:r>
              <a:rPr kumimoji="0" lang="en-US" altLang="en-US" b="0" i="0" u="none" strike="noStrike" cap="none" normalizeH="0" baseline="0" dirty="0">
                <a:ln>
                  <a:noFill/>
                </a:ln>
                <a:solidFill>
                  <a:srgbClr val="0000C0"/>
                </a:solidFill>
                <a:effectLst/>
                <a:latin typeface="Liberation Mono"/>
              </a:rPr>
              <a:t>null</a:t>
            </a:r>
            <a:r>
              <a:rPr kumimoji="0" lang="en-US" altLang="en-US" b="0" i="0" u="none" strike="noStrike" cap="none" normalizeH="0" baseline="0" dirty="0">
                <a:ln>
                  <a:noFill/>
                </a:ln>
                <a:solidFill>
                  <a:srgbClr val="333333"/>
                </a:solidFill>
                <a:effectLst/>
                <a:latin typeface="Open Sans"/>
              </a:rPr>
              <a:t>, and handle the two options separately:</a:t>
            </a:r>
            <a:r>
              <a:rPr kumimoji="0" lang="en-US" altLang="en-US" sz="2000" b="0" i="0" u="none" strike="noStrike" cap="none" normalizeH="0" baseline="0" dirty="0">
                <a:ln>
                  <a:noFill/>
                </a:ln>
                <a:solidFill>
                  <a:schemeClr val="tx1"/>
                </a:solidFill>
                <a:effectLst/>
              </a:rPr>
              <a:t> </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pic>
        <p:nvPicPr>
          <p:cNvPr id="6" name="tmp1B0E">
            <a:hlinkClick r:id="" action="ppaction://media"/>
            <a:extLst>
              <a:ext uri="{FF2B5EF4-FFF2-40B4-BE49-F238E27FC236}">
                <a16:creationId xmlns:a16="http://schemas.microsoft.com/office/drawing/2014/main" xmlns="" id="{AF017FF5-EFFB-4E0D-A696-0987D3868A9F}"/>
              </a:ext>
            </a:extLst>
          </p:cNvPr>
          <p:cNvPicPr>
            <a:picLocks noChangeAspect="1"/>
          </p:cNvPicPr>
          <p:nvPr>
            <a:videoFile r:link="rId1"/>
            <p:custDataLst>
              <p:tags r:id="rId2"/>
            </p:custDataLst>
            <p:extLst>
              <p:ext uri="{DAA4B4D4-6D71-4841-9C94-3DE7FCFB9230}">
                <p14:media xmlns:p14="http://schemas.microsoft.com/office/powerpoint/2010/main" r:embed="rId3">
                  <p14:trim end="79634.6281"/>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77664099"/>
      </p:ext>
    </p:extLst>
  </p:cSld>
  <p:clrMapOvr>
    <a:masterClrMapping/>
  </p:clrMapOvr>
  <p:transition spd="med" advTm="369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xmlns=""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xmlns=""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6" name="Rectangle 5">
            <a:extLst>
              <a:ext uri="{FF2B5EF4-FFF2-40B4-BE49-F238E27FC236}">
                <a16:creationId xmlns:a16="http://schemas.microsoft.com/office/drawing/2014/main" xmlns="" id="{6FBC2518-3312-46F5-919B-F631027EBAF6}"/>
              </a:ext>
            </a:extLst>
          </p:cNvPr>
          <p:cNvSpPr/>
          <p:nvPr/>
        </p:nvSpPr>
        <p:spPr>
          <a:xfrm>
            <a:off x="4692650" y="7851845"/>
            <a:ext cx="3619499" cy="646331"/>
          </a:xfrm>
          <a:prstGeom prst="rect">
            <a:avLst/>
          </a:prstGeom>
          <a:solidFill>
            <a:schemeClr val="bg1">
              <a:lumMod val="95000"/>
            </a:schemeClr>
          </a:solidFill>
          <a:ln>
            <a:solidFill>
              <a:schemeClr val="accent1"/>
            </a:solidFill>
          </a:ln>
        </p:spPr>
        <p:txBody>
          <a:bodyPr wrap="square">
            <a:spAutoFit/>
          </a:bodyPr>
          <a:lstStyle/>
          <a:p>
            <a:r>
              <a:rPr lang="en-IE" b="1">
                <a:solidFill>
                  <a:srgbClr val="6A3E3E"/>
                </a:solidFill>
                <a:latin typeface="Courier New" panose="02070309020205020404" pitchFamily="49" charset="0"/>
              </a:rPr>
              <a:t>b</a:t>
            </a:r>
            <a:r>
              <a:rPr lang="en-IE" b="1">
                <a:latin typeface="Courier New" panose="02070309020205020404" pitchFamily="49" charset="0"/>
              </a:rPr>
              <a:t>?.</a:t>
            </a:r>
            <a:r>
              <a:rPr lang="en-IE" b="1">
                <a:solidFill>
                  <a:srgbClr val="0000C0"/>
                </a:solidFill>
                <a:latin typeface="Courier New" panose="02070309020205020404" pitchFamily="49" charset="0"/>
              </a:rPr>
              <a:t>length</a:t>
            </a:r>
            <a:endParaRPr lang="en-IE" b="1" dirty="0">
              <a:solidFill>
                <a:srgbClr val="0000C0"/>
              </a:solidFill>
              <a:latin typeface="Courier New" panose="02070309020205020404" pitchFamily="49" charset="0"/>
            </a:endParaRPr>
          </a:p>
        </p:txBody>
      </p:sp>
      <p:sp>
        <p:nvSpPr>
          <p:cNvPr id="9" name="Rectangle 1">
            <a:extLst>
              <a:ext uri="{FF2B5EF4-FFF2-40B4-BE49-F238E27FC236}">
                <a16:creationId xmlns:a16="http://schemas.microsoft.com/office/drawing/2014/main" xmlns="" id="{D362ECCE-2D4B-4C29-AEEB-1CB8ECA1608D}"/>
              </a:ext>
            </a:extLst>
          </p:cNvPr>
          <p:cNvSpPr>
            <a:spLocks noChangeArrowheads="1"/>
          </p:cNvSpPr>
          <p:nvPr/>
        </p:nvSpPr>
        <p:spPr bwMode="auto">
          <a:xfrm>
            <a:off x="914400" y="6373028"/>
            <a:ext cx="115189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2: </a:t>
            </a:r>
            <a:r>
              <a:rPr kumimoji="0" lang="en-US" altLang="en-US" b="0" i="0" u="none" strike="noStrike" cap="none" normalizeH="0" baseline="0" dirty="0">
                <a:ln>
                  <a:noFill/>
                </a:ln>
                <a:solidFill>
                  <a:srgbClr val="333333"/>
                </a:solidFill>
                <a:effectLst/>
                <a:latin typeface="Open Sans"/>
              </a:rPr>
              <a:t>you can use the safe call operator </a:t>
            </a:r>
            <a:r>
              <a:rPr kumimoji="0" lang="en-US" altLang="en-US" b="0" i="0" u="none" strike="noStrike" cap="none" normalizeH="0" baseline="0" dirty="0">
                <a:ln>
                  <a:noFill/>
                </a:ln>
                <a:solidFill>
                  <a:srgbClr val="0070C0"/>
                </a:solidFill>
                <a:effectLst/>
                <a:latin typeface="Open Sans"/>
              </a:rPr>
              <a:t>?.</a:t>
            </a:r>
          </a:p>
          <a:p>
            <a:pPr lvl="0" algn="ctr" defTabSz="914400"/>
            <a:r>
              <a:rPr lang="en-US" altLang="en-US" dirty="0">
                <a:solidFill>
                  <a:srgbClr val="333333"/>
                </a:solidFill>
                <a:latin typeface="Open Sans"/>
              </a:rPr>
              <a:t>This returns </a:t>
            </a:r>
            <a:r>
              <a:rPr lang="en-US" altLang="en-US" b="1" dirty="0" err="1">
                <a:solidFill>
                  <a:srgbClr val="333333"/>
                </a:solidFill>
                <a:latin typeface="Liberation Mono"/>
              </a:rPr>
              <a:t>b.length</a:t>
            </a:r>
            <a:r>
              <a:rPr lang="en-US" altLang="en-US" dirty="0">
                <a:solidFill>
                  <a:srgbClr val="333333"/>
                </a:solidFill>
                <a:latin typeface="Open Sans"/>
              </a:rPr>
              <a:t> if </a:t>
            </a:r>
            <a:r>
              <a:rPr lang="en-US" altLang="en-US" b="1" dirty="0">
                <a:solidFill>
                  <a:srgbClr val="333333"/>
                </a:solidFill>
                <a:latin typeface="Liberation Mono"/>
              </a:rPr>
              <a:t>b</a:t>
            </a:r>
            <a:r>
              <a:rPr lang="en-US" altLang="en-US" dirty="0">
                <a:solidFill>
                  <a:srgbClr val="333333"/>
                </a:solidFill>
                <a:latin typeface="Open Sans"/>
              </a:rPr>
              <a:t> is not null, and </a:t>
            </a:r>
            <a:r>
              <a:rPr lang="en-US" altLang="en-US" dirty="0">
                <a:solidFill>
                  <a:srgbClr val="0000C0"/>
                </a:solidFill>
                <a:latin typeface="Liberation Mono"/>
              </a:rPr>
              <a:t>null</a:t>
            </a:r>
            <a:r>
              <a:rPr lang="en-US" altLang="en-US" dirty="0">
                <a:solidFill>
                  <a:srgbClr val="333333"/>
                </a:solidFill>
                <a:latin typeface="Open Sans"/>
              </a:rPr>
              <a:t> otherwise.</a:t>
            </a:r>
            <a:endParaRPr kumimoji="0" lang="en-US" altLang="en-US" b="0" i="0" u="none" strike="noStrike" cap="none" normalizeH="0" baseline="0" dirty="0">
              <a:ln>
                <a:noFill/>
              </a:ln>
              <a:solidFill>
                <a:srgbClr val="0070C0"/>
              </a:solidFill>
              <a:effectLst/>
              <a:latin typeface="Open Sans"/>
            </a:endParaRPr>
          </a:p>
        </p:txBody>
      </p:sp>
      <p:pic>
        <p:nvPicPr>
          <p:cNvPr id="3" name="tmp1B0E">
            <a:hlinkClick r:id="" action="ppaction://media"/>
            <a:extLst>
              <a:ext uri="{FF2B5EF4-FFF2-40B4-BE49-F238E27FC236}">
                <a16:creationId xmlns:a16="http://schemas.microsoft.com/office/drawing/2014/main" xmlns="" id="{0CEB4835-50D2-440E-B8FE-E5754E3D76AC}"/>
              </a:ext>
            </a:extLst>
          </p:cNvPr>
          <p:cNvPicPr>
            <a:picLocks noChangeAspect="1"/>
          </p:cNvPicPr>
          <p:nvPr>
            <a:videoFile r:link="rId1"/>
            <p:custDataLst>
              <p:tags r:id="rId2"/>
            </p:custDataLst>
            <p:extLst>
              <p:ext uri="{DAA4B4D4-6D71-4841-9C94-3DE7FCFB9230}">
                <p14:media xmlns:p14="http://schemas.microsoft.com/office/powerpoint/2010/main" r:embed="rId3">
                  <p14:trim st="36999" end="43486.6281"/>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60175037"/>
      </p:ext>
    </p:extLst>
  </p:cSld>
  <p:clrMapOvr>
    <a:masterClrMapping/>
  </p:clrMapOvr>
  <p:transition spd="med" advTm="361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xmlns=""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xmlns=""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9" name="Rectangle 1">
            <a:extLst>
              <a:ext uri="{FF2B5EF4-FFF2-40B4-BE49-F238E27FC236}">
                <a16:creationId xmlns:a16="http://schemas.microsoft.com/office/drawing/2014/main" xmlns="" id="{D362ECCE-2D4B-4C29-AEEB-1CB8ECA1608D}"/>
              </a:ext>
            </a:extLst>
          </p:cNvPr>
          <p:cNvSpPr>
            <a:spLocks noChangeArrowheads="1"/>
          </p:cNvSpPr>
          <p:nvPr/>
        </p:nvSpPr>
        <p:spPr bwMode="auto">
          <a:xfrm>
            <a:off x="1038225" y="6235729"/>
            <a:ext cx="1114425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3: </a:t>
            </a:r>
            <a:r>
              <a:rPr kumimoji="0" lang="en-US" altLang="en-US" b="0" i="0" u="none" strike="noStrike" cap="none" normalizeH="0" baseline="0" dirty="0">
                <a:ln>
                  <a:noFill/>
                </a:ln>
                <a:solidFill>
                  <a:srgbClr val="333333"/>
                </a:solidFill>
                <a:effectLst/>
                <a:latin typeface="Open Sans"/>
              </a:rPr>
              <a:t>you can use the </a:t>
            </a:r>
            <a:r>
              <a:rPr kumimoji="0" lang="en-US" altLang="en-US" b="1" i="0" u="none" strike="noStrike" cap="none" normalizeH="0" baseline="0" dirty="0">
                <a:ln>
                  <a:noFill/>
                </a:ln>
                <a:solidFill>
                  <a:srgbClr val="FF0000"/>
                </a:solidFill>
                <a:effectLst/>
                <a:latin typeface="Open Sans"/>
              </a:rPr>
              <a:t>!! </a:t>
            </a:r>
            <a:r>
              <a:rPr kumimoji="0" lang="en-US" altLang="en-US" b="0" i="0" u="none" strike="noStrike" cap="none" normalizeH="0" baseline="0" dirty="0">
                <a:ln>
                  <a:noFill/>
                </a:ln>
                <a:solidFill>
                  <a:srgbClr val="333333"/>
                </a:solidFill>
                <a:effectLst/>
                <a:latin typeface="Open Sans"/>
              </a:rPr>
              <a:t>Operator.  </a:t>
            </a:r>
            <a:r>
              <a:rPr lang="en-US" altLang="en-US" dirty="0">
                <a:solidFill>
                  <a:srgbClr val="333333"/>
                </a:solidFill>
                <a:latin typeface="Open Sans"/>
              </a:rPr>
              <a:t>This force a call to our method and will return a non-null value of </a:t>
            </a:r>
            <a:r>
              <a:rPr lang="en-US" altLang="en-US" b="1" dirty="0">
                <a:solidFill>
                  <a:srgbClr val="333333"/>
                </a:solidFill>
                <a:latin typeface="Liberation Mono"/>
              </a:rPr>
              <a:t>b</a:t>
            </a:r>
            <a:r>
              <a:rPr lang="en-US" altLang="en-US" b="1" dirty="0">
                <a:solidFill>
                  <a:srgbClr val="333333"/>
                </a:solidFill>
                <a:latin typeface="Open Sans"/>
              </a:rPr>
              <a:t> </a:t>
            </a:r>
            <a:r>
              <a:rPr lang="en-US" altLang="en-US" dirty="0">
                <a:solidFill>
                  <a:srgbClr val="333333"/>
                </a:solidFill>
                <a:latin typeface="Open Sans"/>
              </a:rPr>
              <a:t>or throw an NPE if </a:t>
            </a:r>
            <a:r>
              <a:rPr lang="en-US" altLang="en-US" b="1" dirty="0">
                <a:solidFill>
                  <a:srgbClr val="333333"/>
                </a:solidFill>
                <a:latin typeface="Liberation Mono"/>
              </a:rPr>
              <a:t>b</a:t>
            </a:r>
            <a:r>
              <a:rPr lang="en-US" altLang="en-US" dirty="0">
                <a:solidFill>
                  <a:srgbClr val="333333"/>
                </a:solidFill>
                <a:latin typeface="Open Sans"/>
              </a:rPr>
              <a:t> is null.  Use sparingly!</a:t>
            </a:r>
            <a:r>
              <a:rPr lang="en-US" altLang="en-US" dirty="0">
                <a:solidFill>
                  <a:srgbClr val="0070C0"/>
                </a:solidFill>
                <a:latin typeface="Open Sans"/>
              </a:rPr>
              <a:t>  </a:t>
            </a:r>
            <a:endParaRPr kumimoji="0" lang="en-US" altLang="en-US" b="0" i="0" u="none" strike="noStrike" cap="none" normalizeH="0" baseline="0" dirty="0">
              <a:ln>
                <a:noFill/>
              </a:ln>
              <a:solidFill>
                <a:srgbClr val="0070C0"/>
              </a:solidFill>
              <a:effectLst/>
              <a:latin typeface="Open Sans"/>
            </a:endParaRPr>
          </a:p>
        </p:txBody>
      </p:sp>
      <p:sp>
        <p:nvSpPr>
          <p:cNvPr id="3" name="Rectangle 2">
            <a:extLst>
              <a:ext uri="{FF2B5EF4-FFF2-40B4-BE49-F238E27FC236}">
                <a16:creationId xmlns:a16="http://schemas.microsoft.com/office/drawing/2014/main" xmlns="" id="{F260F2D7-E961-4E29-B148-9A5E3195C233}"/>
              </a:ext>
            </a:extLst>
          </p:cNvPr>
          <p:cNvSpPr/>
          <p:nvPr/>
        </p:nvSpPr>
        <p:spPr>
          <a:xfrm>
            <a:off x="4022141" y="8233910"/>
            <a:ext cx="5176417" cy="646331"/>
          </a:xfrm>
          <a:prstGeom prst="rect">
            <a:avLst/>
          </a:prstGeom>
          <a:solidFill>
            <a:schemeClr val="bg1">
              <a:lumMod val="95000"/>
            </a:schemeClr>
          </a:solidFill>
          <a:ln>
            <a:solidFill>
              <a:schemeClr val="accent1"/>
            </a:solidFill>
          </a:ln>
        </p:spPr>
        <p:txBody>
          <a:bodyPr wrap="none">
            <a:spAutoFit/>
          </a:bodyPr>
          <a:lstStyle/>
          <a:p>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a:solidFill>
                  <a:srgbClr val="6A3E3E"/>
                </a:solidFill>
                <a:latin typeface="Courier New" panose="02070309020205020404" pitchFamily="49" charset="0"/>
              </a:rPr>
              <a:t>b</a:t>
            </a:r>
            <a:r>
              <a:rPr lang="en-IE" b="1" dirty="0">
                <a:latin typeface="Courier New" panose="02070309020205020404" pitchFamily="49" charset="0"/>
              </a:rPr>
              <a:t>!!.</a:t>
            </a:r>
            <a:r>
              <a:rPr lang="en-IE" b="1" dirty="0">
                <a:solidFill>
                  <a:srgbClr val="0000C0"/>
                </a:solidFill>
                <a:latin typeface="Courier New" panose="02070309020205020404" pitchFamily="49" charset="0"/>
              </a:rPr>
              <a:t>length</a:t>
            </a:r>
            <a:endParaRPr lang="en-IE" dirty="0"/>
          </a:p>
        </p:txBody>
      </p:sp>
      <p:sp>
        <p:nvSpPr>
          <p:cNvPr id="4" name="Rectangle 1">
            <a:extLst>
              <a:ext uri="{FF2B5EF4-FFF2-40B4-BE49-F238E27FC236}">
                <a16:creationId xmlns:a16="http://schemas.microsoft.com/office/drawing/2014/main" xmlns=""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5" name="tmp1B0E">
            <a:hlinkClick r:id="" action="ppaction://media"/>
            <a:extLst>
              <a:ext uri="{FF2B5EF4-FFF2-40B4-BE49-F238E27FC236}">
                <a16:creationId xmlns:a16="http://schemas.microsoft.com/office/drawing/2014/main" xmlns="" id="{B4A14804-53CF-4C8F-BFB4-51C4BD0DAA7F}"/>
              </a:ext>
            </a:extLst>
          </p:cNvPr>
          <p:cNvPicPr>
            <a:picLocks noChangeAspect="1"/>
          </p:cNvPicPr>
          <p:nvPr>
            <a:videoFile r:link="rId1"/>
            <p:custDataLst>
              <p:tags r:id="rId2"/>
            </p:custDataLst>
            <p:extLst>
              <p:ext uri="{DAA4B4D4-6D71-4841-9C94-3DE7FCFB9230}">
                <p14:media xmlns:p14="http://schemas.microsoft.com/office/powerpoint/2010/main" r:embed="rId3">
                  <p14:trim st="73147" end="16544.6281"/>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030451561"/>
      </p:ext>
    </p:extLst>
  </p:cSld>
  <p:clrMapOvr>
    <a:masterClrMapping/>
  </p:clrMapOvr>
  <p:transition spd="med" advTm="269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The Elvis Operator, </a:t>
            </a:r>
            <a:r>
              <a:rPr lang="en-IE" b="1" dirty="0">
                <a:solidFill>
                  <a:srgbClr val="0070C0"/>
                </a:solidFill>
              </a:rPr>
              <a:t>?:</a:t>
            </a:r>
          </a:p>
        </p:txBody>
      </p:sp>
      <p:sp>
        <p:nvSpPr>
          <p:cNvPr id="4" name="Rectangle 1">
            <a:extLst>
              <a:ext uri="{FF2B5EF4-FFF2-40B4-BE49-F238E27FC236}">
                <a16:creationId xmlns:a16="http://schemas.microsoft.com/office/drawing/2014/main" xmlns=""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xmlns="" id="{122DD9F6-70B9-4FF5-8961-E191D0D81151}"/>
              </a:ext>
            </a:extLst>
          </p:cNvPr>
          <p:cNvSpPr>
            <a:spLocks noChangeArrowheads="1"/>
          </p:cNvSpPr>
          <p:nvPr/>
        </p:nvSpPr>
        <p:spPr bwMode="auto">
          <a:xfrm>
            <a:off x="790576" y="2291730"/>
            <a:ext cx="11363324" cy="1569660"/>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When we have a nullable reference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we can say: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    "if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is not null, use it, otherwise use some non-null value </a:t>
            </a:r>
            <a:r>
              <a:rPr kumimoji="0" lang="en-US" altLang="en-US" sz="3200" b="1" i="0" u="none" strike="noStrike" cap="none" normalizeH="0" baseline="0" dirty="0">
                <a:ln>
                  <a:noFill/>
                </a:ln>
                <a:solidFill>
                  <a:srgbClr val="FF0000"/>
                </a:solidFill>
                <a:effectLst/>
                <a:latin typeface="Liberation Mono"/>
              </a:rPr>
              <a:t>x</a:t>
            </a:r>
            <a:r>
              <a:rPr kumimoji="0" lang="en-US" altLang="en-US" sz="3200" b="0" i="0" u="none" strike="noStrike" cap="none" normalizeH="0" baseline="0" dirty="0">
                <a:ln>
                  <a:noFill/>
                </a:ln>
                <a:solidFill>
                  <a:srgbClr val="333333"/>
                </a:solidFill>
                <a:effectLst/>
                <a:latin typeface="Open Sans"/>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xmlns="" id="{DCB06206-0303-4C7C-A34E-ED8E1E155FFC}"/>
              </a:ext>
            </a:extLst>
          </p:cNvPr>
          <p:cNvSpPr/>
          <p:nvPr/>
        </p:nvSpPr>
        <p:spPr>
          <a:xfrm>
            <a:off x="2266950" y="4333786"/>
            <a:ext cx="8058150" cy="646331"/>
          </a:xfrm>
          <a:prstGeom prst="rect">
            <a:avLst/>
          </a:prstGeom>
          <a:ln>
            <a:solidFill>
              <a:schemeClr val="accent1"/>
            </a:solidFill>
          </a:ln>
        </p:spPr>
        <p:txBody>
          <a:bodyPr wrap="square">
            <a:spAutoFit/>
          </a:bodyPr>
          <a:lstStyle/>
          <a:p>
            <a:r>
              <a:rPr lang="en-IE" b="1" dirty="0" err="1">
                <a:solidFill>
                  <a:srgbClr val="0037B3"/>
                </a:solidFill>
                <a:latin typeface="Liberation Mono"/>
              </a:rPr>
              <a:t>val</a:t>
            </a:r>
            <a:r>
              <a:rPr lang="en-IE" dirty="0">
                <a:latin typeface="Liberation Mono"/>
              </a:rPr>
              <a:t> l: </a:t>
            </a:r>
            <a:r>
              <a:rPr lang="en-IE" dirty="0" err="1">
                <a:latin typeface="Liberation Mono"/>
              </a:rPr>
              <a:t>Int</a:t>
            </a:r>
            <a:r>
              <a:rPr lang="en-IE" dirty="0">
                <a:latin typeface="Liberation Mono"/>
              </a:rPr>
              <a:t> = </a:t>
            </a:r>
            <a:r>
              <a:rPr lang="en-IE" b="1" dirty="0">
                <a:solidFill>
                  <a:srgbClr val="0037B3"/>
                </a:solidFill>
                <a:latin typeface="Liberation Mono"/>
              </a:rPr>
              <a:t>if</a:t>
            </a:r>
            <a:r>
              <a:rPr lang="en-IE" dirty="0">
                <a:latin typeface="Liberation Mono"/>
              </a:rPr>
              <a:t> (b != </a:t>
            </a:r>
            <a:r>
              <a:rPr lang="en-IE" b="1" dirty="0">
                <a:solidFill>
                  <a:srgbClr val="0037B3"/>
                </a:solidFill>
                <a:latin typeface="Liberation Mono"/>
              </a:rPr>
              <a:t>null</a:t>
            </a:r>
            <a:r>
              <a:rPr lang="en-IE" dirty="0">
                <a:latin typeface="Liberation Mono"/>
              </a:rPr>
              <a:t>) </a:t>
            </a:r>
            <a:r>
              <a:rPr lang="en-IE" dirty="0" err="1">
                <a:latin typeface="Liberation Mono"/>
              </a:rPr>
              <a:t>b.length</a:t>
            </a:r>
            <a:r>
              <a:rPr lang="en-IE" dirty="0">
                <a:latin typeface="Liberation Mono"/>
              </a:rPr>
              <a:t> </a:t>
            </a:r>
            <a:r>
              <a:rPr lang="en-IE" b="1" dirty="0">
                <a:solidFill>
                  <a:srgbClr val="0037B3"/>
                </a:solidFill>
                <a:latin typeface="Liberation Mono"/>
              </a:rPr>
              <a:t>else</a:t>
            </a:r>
            <a:r>
              <a:rPr lang="en-IE" dirty="0">
                <a:latin typeface="Liberation Mono"/>
              </a:rPr>
              <a:t> -</a:t>
            </a:r>
            <a:r>
              <a:rPr lang="en-IE" dirty="0">
                <a:solidFill>
                  <a:srgbClr val="0000FF"/>
                </a:solidFill>
                <a:latin typeface="Liberation Mono"/>
              </a:rPr>
              <a:t>1</a:t>
            </a:r>
            <a:endParaRPr lang="en-IE" dirty="0"/>
          </a:p>
        </p:txBody>
      </p:sp>
      <p:pic>
        <p:nvPicPr>
          <p:cNvPr id="7" name="tmp5A6E">
            <a:hlinkClick r:id="" action="ppaction://media"/>
            <a:extLst>
              <a:ext uri="{FF2B5EF4-FFF2-40B4-BE49-F238E27FC236}">
                <a16:creationId xmlns:a16="http://schemas.microsoft.com/office/drawing/2014/main" xmlns="" id="{DD68FD3E-0015-4AB2-B9B6-2E56890D2FCC}"/>
              </a:ext>
            </a:extLst>
          </p:cNvPr>
          <p:cNvPicPr>
            <a:picLocks noChangeAspect="1"/>
          </p:cNvPicPr>
          <p:nvPr>
            <a:videoFile r:link="rId1"/>
            <p:custDataLst>
              <p:tags r:id="rId2"/>
            </p:custDataLst>
            <p:extLst>
              <p:ext uri="{DAA4B4D4-6D71-4841-9C94-3DE7FCFB9230}">
                <p14:media xmlns:p14="http://schemas.microsoft.com/office/powerpoint/2010/main" r:embed="rId3">
                  <p14:trim end="61449.866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62295031"/>
      </p:ext>
    </p:extLst>
  </p:cSld>
  <p:clrMapOvr>
    <a:masterClrMapping/>
  </p:clrMapOvr>
  <p:transition spd="med" advTm="383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976F91-5C24-4C02-B437-C67A798B5632}"/>
              </a:ext>
            </a:extLst>
          </p:cNvPr>
          <p:cNvSpPr>
            <a:spLocks noGrp="1"/>
          </p:cNvSpPr>
          <p:nvPr>
            <p:ph type="title"/>
          </p:nvPr>
        </p:nvSpPr>
        <p:spPr/>
        <p:txBody>
          <a:bodyPr/>
          <a:lstStyle/>
          <a:p>
            <a:r>
              <a:rPr lang="en-IE" dirty="0"/>
              <a:t>Null Safety – The Elvis Operator, </a:t>
            </a:r>
            <a:r>
              <a:rPr lang="en-IE" b="1" dirty="0">
                <a:solidFill>
                  <a:srgbClr val="0070C0"/>
                </a:solidFill>
              </a:rPr>
              <a:t>?:</a:t>
            </a:r>
          </a:p>
        </p:txBody>
      </p:sp>
      <p:sp>
        <p:nvSpPr>
          <p:cNvPr id="4" name="Rectangle 1">
            <a:extLst>
              <a:ext uri="{FF2B5EF4-FFF2-40B4-BE49-F238E27FC236}">
                <a16:creationId xmlns:a16="http://schemas.microsoft.com/office/drawing/2014/main" xmlns=""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xmlns="" id="{122DD9F6-70B9-4FF5-8961-E191D0D81151}"/>
              </a:ext>
            </a:extLst>
          </p:cNvPr>
          <p:cNvSpPr>
            <a:spLocks noChangeArrowheads="1"/>
          </p:cNvSpPr>
          <p:nvPr/>
        </p:nvSpPr>
        <p:spPr bwMode="auto">
          <a:xfrm>
            <a:off x="790576" y="2291730"/>
            <a:ext cx="11363324" cy="1569660"/>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When we have a nullable reference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we can say: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    "if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is not null, use it, otherwise use some non-null value </a:t>
            </a:r>
            <a:r>
              <a:rPr kumimoji="0" lang="en-US" altLang="en-US" sz="3200" b="1" i="0" u="none" strike="noStrike" cap="none" normalizeH="0" baseline="0" dirty="0">
                <a:ln>
                  <a:noFill/>
                </a:ln>
                <a:solidFill>
                  <a:srgbClr val="FF0000"/>
                </a:solidFill>
                <a:effectLst/>
                <a:latin typeface="Liberation Mono"/>
              </a:rPr>
              <a:t>x</a:t>
            </a:r>
            <a:r>
              <a:rPr kumimoji="0" lang="en-US" altLang="en-US" sz="3200" b="0" i="0" u="none" strike="noStrike" cap="none" normalizeH="0" baseline="0" dirty="0">
                <a:ln>
                  <a:noFill/>
                </a:ln>
                <a:solidFill>
                  <a:srgbClr val="333333"/>
                </a:solidFill>
                <a:effectLst/>
                <a:latin typeface="Open Sans"/>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xmlns="" id="{DCB06206-0303-4C7C-A34E-ED8E1E155FFC}"/>
              </a:ext>
            </a:extLst>
          </p:cNvPr>
          <p:cNvSpPr/>
          <p:nvPr/>
        </p:nvSpPr>
        <p:spPr>
          <a:xfrm>
            <a:off x="2266950" y="4333786"/>
            <a:ext cx="8058150" cy="646331"/>
          </a:xfrm>
          <a:prstGeom prst="rect">
            <a:avLst/>
          </a:prstGeom>
          <a:ln>
            <a:solidFill>
              <a:schemeClr val="accent1"/>
            </a:solidFill>
          </a:ln>
        </p:spPr>
        <p:txBody>
          <a:bodyPr wrap="square">
            <a:spAutoFit/>
          </a:bodyPr>
          <a:lstStyle/>
          <a:p>
            <a:r>
              <a:rPr lang="en-IE" b="1" dirty="0" err="1">
                <a:solidFill>
                  <a:srgbClr val="0037B3"/>
                </a:solidFill>
                <a:latin typeface="Liberation Mono"/>
              </a:rPr>
              <a:t>val</a:t>
            </a:r>
            <a:r>
              <a:rPr lang="en-IE" dirty="0">
                <a:latin typeface="Liberation Mono"/>
              </a:rPr>
              <a:t> l: </a:t>
            </a:r>
            <a:r>
              <a:rPr lang="en-IE" dirty="0" err="1">
                <a:latin typeface="Liberation Mono"/>
              </a:rPr>
              <a:t>Int</a:t>
            </a:r>
            <a:r>
              <a:rPr lang="en-IE" dirty="0">
                <a:latin typeface="Liberation Mono"/>
              </a:rPr>
              <a:t> = </a:t>
            </a:r>
            <a:r>
              <a:rPr lang="en-IE" b="1" dirty="0">
                <a:solidFill>
                  <a:srgbClr val="0037B3"/>
                </a:solidFill>
                <a:latin typeface="Liberation Mono"/>
              </a:rPr>
              <a:t>if</a:t>
            </a:r>
            <a:r>
              <a:rPr lang="en-IE" dirty="0">
                <a:latin typeface="Liberation Mono"/>
              </a:rPr>
              <a:t> (b != </a:t>
            </a:r>
            <a:r>
              <a:rPr lang="en-IE" b="1" dirty="0">
                <a:solidFill>
                  <a:srgbClr val="0037B3"/>
                </a:solidFill>
                <a:latin typeface="Liberation Mono"/>
              </a:rPr>
              <a:t>null</a:t>
            </a:r>
            <a:r>
              <a:rPr lang="en-IE" dirty="0">
                <a:latin typeface="Liberation Mono"/>
              </a:rPr>
              <a:t>) </a:t>
            </a:r>
            <a:r>
              <a:rPr lang="en-IE" dirty="0" err="1">
                <a:latin typeface="Liberation Mono"/>
              </a:rPr>
              <a:t>b.length</a:t>
            </a:r>
            <a:r>
              <a:rPr lang="en-IE" dirty="0">
                <a:latin typeface="Liberation Mono"/>
              </a:rPr>
              <a:t> </a:t>
            </a:r>
            <a:r>
              <a:rPr lang="en-IE" b="1" dirty="0">
                <a:solidFill>
                  <a:srgbClr val="0037B3"/>
                </a:solidFill>
                <a:latin typeface="Liberation Mono"/>
              </a:rPr>
              <a:t>else</a:t>
            </a:r>
            <a:r>
              <a:rPr lang="en-IE" dirty="0">
                <a:latin typeface="Liberation Mono"/>
              </a:rPr>
              <a:t> -</a:t>
            </a:r>
            <a:r>
              <a:rPr lang="en-IE" dirty="0">
                <a:solidFill>
                  <a:srgbClr val="0000FF"/>
                </a:solidFill>
                <a:latin typeface="Liberation Mono"/>
              </a:rPr>
              <a:t>1</a:t>
            </a:r>
            <a:endParaRPr lang="en-IE" dirty="0"/>
          </a:p>
        </p:txBody>
      </p:sp>
      <p:sp>
        <p:nvSpPr>
          <p:cNvPr id="10" name="Rectangle 2">
            <a:extLst>
              <a:ext uri="{FF2B5EF4-FFF2-40B4-BE49-F238E27FC236}">
                <a16:creationId xmlns:a16="http://schemas.microsoft.com/office/drawing/2014/main" xmlns="" id="{53331FC1-CFD2-4494-A1FC-6E393D78D13D}"/>
              </a:ext>
            </a:extLst>
          </p:cNvPr>
          <p:cNvSpPr>
            <a:spLocks noChangeArrowheads="1"/>
          </p:cNvSpPr>
          <p:nvPr/>
        </p:nvSpPr>
        <p:spPr bwMode="auto">
          <a:xfrm>
            <a:off x="790576" y="5708348"/>
            <a:ext cx="11363324" cy="1077218"/>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Along with the complete </a:t>
            </a:r>
            <a:r>
              <a:rPr kumimoji="0" lang="en-US" altLang="en-US" sz="3200" b="0" i="0" u="none" strike="noStrike" cap="none" normalizeH="0" baseline="0" dirty="0">
                <a:ln>
                  <a:noFill/>
                </a:ln>
                <a:solidFill>
                  <a:srgbClr val="0000C0"/>
                </a:solidFill>
                <a:effectLst/>
                <a:latin typeface="Liberation Mono"/>
              </a:rPr>
              <a:t>if</a:t>
            </a:r>
            <a:r>
              <a:rPr kumimoji="0" lang="en-US" altLang="en-US" sz="3200" b="0" i="0" u="none" strike="noStrike" cap="none" normalizeH="0" baseline="0" dirty="0">
                <a:ln>
                  <a:noFill/>
                </a:ln>
                <a:solidFill>
                  <a:srgbClr val="333333"/>
                </a:solidFill>
                <a:effectLst/>
                <a:latin typeface="Open Sans"/>
              </a:rPr>
              <a:t>-expression, this can be expressed with the Elvis operator, written</a:t>
            </a:r>
            <a:r>
              <a:rPr kumimoji="0" lang="en-US" altLang="en-US" sz="3200" b="1" i="0" u="none" strike="noStrike" cap="none" normalizeH="0" baseline="0" dirty="0">
                <a:ln>
                  <a:noFill/>
                </a:ln>
                <a:solidFill>
                  <a:srgbClr val="FF0000"/>
                </a:solidFill>
                <a:effectLst/>
                <a:latin typeface="Open Sans"/>
              </a:rPr>
              <a:t> </a:t>
            </a:r>
            <a:r>
              <a:rPr kumimoji="0" lang="en-US" altLang="en-US" sz="3200" b="1" i="0" u="none" strike="noStrike" cap="none" normalizeH="0" baseline="0" dirty="0">
                <a:ln>
                  <a:noFill/>
                </a:ln>
                <a:solidFill>
                  <a:srgbClr val="FF0000"/>
                </a:solidFill>
                <a:effectLst/>
                <a:latin typeface="Liberation Mono"/>
              </a:rPr>
              <a:t>?:</a:t>
            </a:r>
            <a:endParaRPr kumimoji="0" lang="en-US" altLang="en-US" sz="6000" b="1" i="0" u="none" strike="noStrike" cap="none" normalizeH="0" baseline="0" dirty="0">
              <a:ln>
                <a:noFill/>
              </a:ln>
              <a:solidFill>
                <a:srgbClr val="FF0000"/>
              </a:solidFill>
              <a:effectLst/>
            </a:endParaRPr>
          </a:p>
        </p:txBody>
      </p:sp>
      <p:sp>
        <p:nvSpPr>
          <p:cNvPr id="11" name="Rectangle 10">
            <a:extLst>
              <a:ext uri="{FF2B5EF4-FFF2-40B4-BE49-F238E27FC236}">
                <a16:creationId xmlns:a16="http://schemas.microsoft.com/office/drawing/2014/main" xmlns="" id="{46C9C8FB-2A46-4ECC-8B4A-AB7F94A13945}"/>
              </a:ext>
            </a:extLst>
          </p:cNvPr>
          <p:cNvSpPr/>
          <p:nvPr/>
        </p:nvSpPr>
        <p:spPr>
          <a:xfrm>
            <a:off x="4140972" y="7446593"/>
            <a:ext cx="4075155" cy="646331"/>
          </a:xfrm>
          <a:prstGeom prst="rect">
            <a:avLst/>
          </a:prstGeom>
          <a:ln>
            <a:solidFill>
              <a:schemeClr val="accent1"/>
            </a:solidFill>
          </a:ln>
        </p:spPr>
        <p:txBody>
          <a:bodyPr wrap="none">
            <a:spAutoFit/>
          </a:bodyPr>
          <a:lstStyle/>
          <a:p>
            <a:r>
              <a:rPr lang="nn-NO" b="1" dirty="0">
                <a:solidFill>
                  <a:srgbClr val="0037B3"/>
                </a:solidFill>
                <a:latin typeface="Liberation Mono"/>
              </a:rPr>
              <a:t>val</a:t>
            </a:r>
            <a:r>
              <a:rPr lang="nn-NO" dirty="0">
                <a:latin typeface="Liberation Mono"/>
              </a:rPr>
              <a:t> l = b?.length ?: -</a:t>
            </a:r>
            <a:r>
              <a:rPr lang="nn-NO" dirty="0">
                <a:solidFill>
                  <a:srgbClr val="0000FF"/>
                </a:solidFill>
                <a:latin typeface="Liberation Mono"/>
              </a:rPr>
              <a:t>1</a:t>
            </a:r>
            <a:endParaRPr lang="en-IE" dirty="0"/>
          </a:p>
        </p:txBody>
      </p:sp>
      <p:sp>
        <p:nvSpPr>
          <p:cNvPr id="12" name="Rectangle 3">
            <a:extLst>
              <a:ext uri="{FF2B5EF4-FFF2-40B4-BE49-F238E27FC236}">
                <a16:creationId xmlns:a16="http://schemas.microsoft.com/office/drawing/2014/main" xmlns="" id="{8F9B1B14-1B36-49BB-B5B7-CB5EC404B69C}"/>
              </a:ext>
            </a:extLst>
          </p:cNvPr>
          <p:cNvSpPr>
            <a:spLocks noChangeArrowheads="1"/>
          </p:cNvSpPr>
          <p:nvPr/>
        </p:nvSpPr>
        <p:spPr bwMode="auto">
          <a:xfrm>
            <a:off x="790576" y="8376702"/>
            <a:ext cx="11363324" cy="1077218"/>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If the expression to the left of </a:t>
            </a:r>
            <a:r>
              <a:rPr kumimoji="0" lang="en-US" altLang="en-US" sz="3200" b="1" i="0" u="none" strike="noStrike" cap="none" normalizeH="0" baseline="0" dirty="0">
                <a:ln>
                  <a:noFill/>
                </a:ln>
                <a:solidFill>
                  <a:srgbClr val="FF0000"/>
                </a:solidFill>
                <a:effectLst/>
                <a:latin typeface="Liberation Mono"/>
              </a:rPr>
              <a:t>?:</a:t>
            </a:r>
            <a:r>
              <a:rPr kumimoji="0" lang="en-US" altLang="en-US" sz="3200" b="0" i="0" u="none" strike="noStrike" cap="none" normalizeH="0" baseline="0" dirty="0">
                <a:ln>
                  <a:noFill/>
                </a:ln>
                <a:solidFill>
                  <a:srgbClr val="333333"/>
                </a:solidFill>
                <a:effectLst/>
                <a:latin typeface="Open Sans"/>
              </a:rPr>
              <a:t> is not null, the </a:t>
            </a:r>
            <a:r>
              <a:rPr kumimoji="0" lang="en-US" altLang="en-US" sz="3200" b="0" i="0" u="none" strike="noStrike" cap="none" normalizeH="0" baseline="0" dirty="0" err="1">
                <a:ln>
                  <a:noFill/>
                </a:ln>
                <a:solidFill>
                  <a:srgbClr val="333333"/>
                </a:solidFill>
                <a:effectLst/>
                <a:latin typeface="Open Sans"/>
              </a:rPr>
              <a:t>elvis</a:t>
            </a:r>
            <a:r>
              <a:rPr kumimoji="0" lang="en-US" altLang="en-US" sz="3200" b="0" i="0" u="none" strike="noStrike" cap="none" normalizeH="0" baseline="0" dirty="0">
                <a:ln>
                  <a:noFill/>
                </a:ln>
                <a:solidFill>
                  <a:srgbClr val="333333"/>
                </a:solidFill>
                <a:effectLst/>
                <a:latin typeface="Open Sans"/>
              </a:rPr>
              <a:t> operator returns it, otherwise it returns the expression to the right.</a:t>
            </a:r>
            <a:r>
              <a:rPr kumimoji="0" lang="en-US" altLang="en-US" sz="18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3" name="tmp5A6E">
            <a:hlinkClick r:id="" action="ppaction://media"/>
            <a:extLst>
              <a:ext uri="{FF2B5EF4-FFF2-40B4-BE49-F238E27FC236}">
                <a16:creationId xmlns:a16="http://schemas.microsoft.com/office/drawing/2014/main" xmlns="" id="{80D155B9-1C86-4185-848F-3C09B47C3CE6}"/>
              </a:ext>
            </a:extLst>
          </p:cNvPr>
          <p:cNvPicPr>
            <a:picLocks noChangeAspect="1"/>
          </p:cNvPicPr>
          <p:nvPr>
            <a:videoFile r:link="rId1"/>
            <p:custDataLst>
              <p:tags r:id="rId2"/>
            </p:custDataLst>
            <p:extLst>
              <p:ext uri="{DAA4B4D4-6D71-4841-9C94-3DE7FCFB9230}">
                <p14:media xmlns:p14="http://schemas.microsoft.com/office/powerpoint/2010/main" r:embed="rId3">
                  <p14:trim st="38350" end="11981.866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733300176"/>
      </p:ext>
    </p:extLst>
  </p:cSld>
  <p:clrMapOvr>
    <a:masterClrMapping/>
  </p:clrMapOvr>
  <p:transition spd="med" advTm="494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Nullable – nullable returns</a:t>
            </a:r>
          </a:p>
        </p:txBody>
      </p:sp>
      <p:pic>
        <p:nvPicPr>
          <p:cNvPr id="5" name="Picture 4"/>
          <p:cNvPicPr>
            <a:picLocks noChangeAspect="1"/>
          </p:cNvPicPr>
          <p:nvPr/>
        </p:nvPicPr>
        <p:blipFill>
          <a:blip r:embed="rId5"/>
          <a:stretch>
            <a:fillRect/>
          </a:stretch>
        </p:blipFill>
        <p:spPr>
          <a:xfrm>
            <a:off x="2513103" y="6414606"/>
            <a:ext cx="7937182" cy="2186469"/>
          </a:xfrm>
          <a:prstGeom prst="rect">
            <a:avLst/>
          </a:prstGeom>
          <a:ln>
            <a:solidFill>
              <a:schemeClr val="accent1">
                <a:lumMod val="75000"/>
              </a:schemeClr>
            </a:solidFill>
          </a:ln>
        </p:spPr>
      </p:pic>
      <p:sp>
        <p:nvSpPr>
          <p:cNvPr id="7" name="Rectangle 1"/>
          <p:cNvSpPr>
            <a:spLocks noChangeArrowheads="1"/>
          </p:cNvSpPr>
          <p:nvPr/>
        </p:nvSpPr>
        <p:spPr bwMode="auto">
          <a:xfrm>
            <a:off x="1981965" y="5135851"/>
            <a:ext cx="5895210"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Return </a:t>
            </a:r>
            <a:r>
              <a:rPr kumimoji="0" lang="en-US" altLang="en-US" b="0" i="0" u="none" strike="noStrike" cap="none" normalizeH="0" baseline="0" dirty="0">
                <a:ln>
                  <a:noFill/>
                </a:ln>
                <a:solidFill>
                  <a:srgbClr val="CC0033"/>
                </a:solidFill>
                <a:effectLst/>
                <a:latin typeface="Liberation Mono"/>
              </a:rPr>
              <a:t>null</a:t>
            </a:r>
            <a:r>
              <a:rPr kumimoji="0" lang="en-US" altLang="en-US" b="0" i="0" u="none" strike="noStrike" cap="none" normalizeH="0" baseline="0" dirty="0">
                <a:ln>
                  <a:noFill/>
                </a:ln>
                <a:solidFill>
                  <a:schemeClr val="tx1"/>
                </a:solidFill>
                <a:effectLst/>
              </a:rPr>
              <a:t> if the return value does not hold an integer: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1631456" y="2623638"/>
            <a:ext cx="9741887"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Arial" panose="020B0604020202020204" pitchFamily="34" charset="0"/>
              </a:rPr>
              <a:t>A reference must be explicitly marked as nullable (i.e. </a:t>
            </a:r>
            <a:r>
              <a:rPr kumimoji="0" lang="en-US" altLang="en-US" sz="4000" b="0" i="0" u="none" strike="noStrike" cap="none" normalizeH="0" baseline="0" dirty="0">
                <a:ln>
                  <a:noFill/>
                </a:ln>
                <a:solidFill>
                  <a:srgbClr val="FF0000"/>
                </a:solidFill>
                <a:effectLst/>
                <a:latin typeface="Arial" panose="020B0604020202020204" pitchFamily="34" charset="0"/>
              </a:rPr>
              <a:t>?</a:t>
            </a:r>
            <a:r>
              <a:rPr kumimoji="0" lang="en-US" altLang="en-US" sz="4000" b="0" i="0" u="none" strike="noStrike" cap="none" normalizeH="0" baseline="0" dirty="0">
                <a:ln>
                  <a:noFill/>
                </a:ln>
                <a:solidFill>
                  <a:schemeClr val="tx1"/>
                </a:solidFill>
                <a:effectLst/>
                <a:latin typeface="Arial" panose="020B0604020202020204" pitchFamily="34" charset="0"/>
              </a:rPr>
              <a:t>) when </a:t>
            </a:r>
            <a:r>
              <a:rPr kumimoji="0" lang="en-US" altLang="en-US" sz="4000" b="0" i="0" u="none" strike="noStrike" cap="none" normalizeH="0" baseline="0" dirty="0">
                <a:ln>
                  <a:noFill/>
                </a:ln>
                <a:solidFill>
                  <a:srgbClr val="CC0033"/>
                </a:solidFill>
                <a:effectLst/>
                <a:latin typeface="Liberation Mono"/>
              </a:rPr>
              <a:t>null</a:t>
            </a:r>
            <a:r>
              <a:rPr kumimoji="0" lang="en-US" altLang="en-US" sz="4000" b="0" i="0" u="none" strike="noStrike" cap="none" normalizeH="0" baseline="0" dirty="0">
                <a:ln>
                  <a:noFill/>
                </a:ln>
                <a:solidFill>
                  <a:schemeClr val="tx1"/>
                </a:solidFill>
                <a:effectLst/>
              </a:rPr>
              <a:t> value is possible.  </a:t>
            </a:r>
          </a:p>
        </p:txBody>
      </p:sp>
      <p:pic>
        <p:nvPicPr>
          <p:cNvPr id="4" name="tmp251B">
            <a:hlinkClick r:id="" action="ppaction://media"/>
            <a:extLst>
              <a:ext uri="{FF2B5EF4-FFF2-40B4-BE49-F238E27FC236}">
                <a16:creationId xmlns:a16="http://schemas.microsoft.com/office/drawing/2014/main" xmlns="" id="{19689B54-4711-44C6-8910-CA4B3F03BE55}"/>
              </a:ext>
            </a:extLst>
          </p:cNvPr>
          <p:cNvPicPr>
            <a:picLocks noChangeAspect="1"/>
          </p:cNvPicPr>
          <p:nvPr>
            <a:videoFile r:link="rId1"/>
            <p:custDataLst>
              <p:tags r:id="rId2"/>
            </p:custDataLst>
            <p:extLst>
              <p:ext uri="{DAA4B4D4-6D71-4841-9C94-3DE7FCFB9230}">
                <p14:media xmlns:p14="http://schemas.microsoft.com/office/powerpoint/2010/main" r:embed="rId3">
                  <p14:trim end="77173.8934"/>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49299224"/>
      </p:ext>
    </p:extLst>
  </p:cSld>
  <p:clrMapOvr>
    <a:masterClrMapping/>
  </p:clrMapOvr>
  <p:transition spd="med" advTm="190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pic>
        <p:nvPicPr>
          <p:cNvPr id="2" name="Picture 1"/>
          <p:cNvPicPr>
            <a:picLocks noChangeAspect="1"/>
          </p:cNvPicPr>
          <p:nvPr/>
        </p:nvPicPr>
        <p:blipFill>
          <a:blip r:embed="rId5"/>
          <a:stretch>
            <a:fillRect/>
          </a:stretch>
        </p:blipFill>
        <p:spPr>
          <a:xfrm>
            <a:off x="1023569" y="3111021"/>
            <a:ext cx="3548432" cy="4827518"/>
          </a:xfrm>
          <a:prstGeom prst="rect">
            <a:avLst/>
          </a:prstGeom>
          <a:ln>
            <a:solidFill>
              <a:schemeClr val="accent6">
                <a:lumMod val="75000"/>
              </a:schemeClr>
            </a:solidFill>
          </a:ln>
        </p:spPr>
      </p:pic>
      <p:sp>
        <p:nvSpPr>
          <p:cNvPr id="5" name="Rectangle 4">
            <a:extLst>
              <a:ext uri="{FF2B5EF4-FFF2-40B4-BE49-F238E27FC236}">
                <a16:creationId xmlns:a16="http://schemas.microsoft.com/office/drawing/2014/main" xmlns="" id="{A5DBB73B-EAD7-4989-AF10-2B3B35D53580}"/>
              </a:ext>
            </a:extLst>
          </p:cNvPr>
          <p:cNvSpPr/>
          <p:nvPr/>
        </p:nvSpPr>
        <p:spPr>
          <a:xfrm>
            <a:off x="4997449" y="2139471"/>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latin typeface="Courier New" panose="02070309020205020404" pitchFamily="49" charset="0"/>
              </a:rPr>
              <a:t>: Double =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latin typeface="Courier New" panose="02070309020205020404" pitchFamily="49" charset="0"/>
              </a:rPr>
              <a:t>: Float =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latin typeface="Courier New" panose="02070309020205020404" pitchFamily="49" charset="0"/>
              </a:rPr>
              <a:t>: Long = 100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latin typeface="Courier New" panose="02070309020205020404" pitchFamily="49" charset="0"/>
              </a:rPr>
              <a:t>: </a:t>
            </a:r>
            <a:r>
              <a:rPr lang="en-IE" sz="2800" b="1" i="1" dirty="0" err="1">
                <a:latin typeface="Courier New" panose="02070309020205020404" pitchFamily="49" charset="0"/>
              </a:rPr>
              <a:t>Int</a:t>
            </a:r>
            <a:r>
              <a:rPr lang="en-IE" sz="2800" b="1" i="1" dirty="0">
                <a:latin typeface="Courier New" panose="02070309020205020404" pitchFamily="49" charset="0"/>
              </a:rPr>
              <a:t> =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latin typeface="Courier New" panose="02070309020205020404" pitchFamily="49" charset="0"/>
              </a:rPr>
              <a:t>: Short =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latin typeface="Courier New" panose="02070309020205020404" pitchFamily="49" charset="0"/>
              </a:rPr>
              <a:t>: Byte = 100 </a:t>
            </a:r>
          </a:p>
        </p:txBody>
      </p:sp>
      <p:sp>
        <p:nvSpPr>
          <p:cNvPr id="7" name="TextBox 6">
            <a:extLst>
              <a:ext uri="{FF2B5EF4-FFF2-40B4-BE49-F238E27FC236}">
                <a16:creationId xmlns:a16="http://schemas.microsoft.com/office/drawing/2014/main" xmlns="" id="{3CA02235-7ADF-40A4-819F-31D9523140C3}"/>
              </a:ext>
            </a:extLst>
          </p:cNvPr>
          <p:cNvSpPr txBox="1"/>
          <p:nvPr/>
        </p:nvSpPr>
        <p:spPr>
          <a:xfrm>
            <a:off x="6286500" y="5758120"/>
            <a:ext cx="4572000"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400" b="0" i="0" u="none" strike="noStrike" cap="none" spc="0" normalizeH="0" baseline="0" dirty="0">
                <a:ln>
                  <a:noFill/>
                </a:ln>
                <a:solidFill>
                  <a:srgbClr val="000000"/>
                </a:solidFill>
                <a:effectLst/>
                <a:uFillTx/>
                <a:latin typeface="+mn-lt"/>
                <a:ea typeface="+mn-ea"/>
                <a:cs typeface="+mn-cs"/>
                <a:sym typeface="Helvetica Neue Light"/>
              </a:rPr>
              <a:t>Explicitly defining a numeric type</a:t>
            </a:r>
          </a:p>
        </p:txBody>
      </p:sp>
      <p:pic>
        <p:nvPicPr>
          <p:cNvPr id="3" name="tmp298E">
            <a:hlinkClick r:id="" action="ppaction://media"/>
            <a:extLst>
              <a:ext uri="{FF2B5EF4-FFF2-40B4-BE49-F238E27FC236}">
                <a16:creationId xmlns:a16="http://schemas.microsoft.com/office/drawing/2014/main" xmlns="" id="{53F6D6E1-9945-4B88-AAB8-8C9CB7F9FF17}"/>
              </a:ext>
            </a:extLst>
          </p:cNvPr>
          <p:cNvPicPr>
            <a:picLocks noChangeAspect="1"/>
          </p:cNvPicPr>
          <p:nvPr>
            <a:videoFile r:link="rId1"/>
            <p:custDataLst>
              <p:tags r:id="rId2"/>
            </p:custDataLst>
            <p:extLst>
              <p:ext uri="{DAA4B4D4-6D71-4841-9C94-3DE7FCFB9230}">
                <p14:media xmlns:p14="http://schemas.microsoft.com/office/powerpoint/2010/main" r:embed="rId3">
                  <p14:trim st="81861" end="12033.6099"/>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234956587"/>
      </p:ext>
    </p:extLst>
  </p:cSld>
  <p:clrMapOvr>
    <a:masterClrMapping/>
  </p:clrMapOvr>
  <p:transition spd="med" advTm="408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Comments</a:t>
            </a:r>
          </a:p>
        </p:txBody>
      </p:sp>
      <p:sp>
        <p:nvSpPr>
          <p:cNvPr id="2" name="Text Placeholder 1"/>
          <p:cNvSpPr>
            <a:spLocks noGrp="1"/>
          </p:cNvSpPr>
          <p:nvPr>
            <p:ph type="body" sz="quarter" idx="1"/>
          </p:nvPr>
        </p:nvSpPr>
        <p:spPr/>
        <p:txBody>
          <a:bodyPr/>
          <a:lstStyle/>
          <a:p>
            <a:r>
              <a:rPr lang="en-IE" dirty="0"/>
              <a:t>Single line, block, </a:t>
            </a:r>
            <a:r>
              <a:rPr lang="en-IE" dirty="0" err="1"/>
              <a:t>KDoc</a:t>
            </a:r>
            <a:endParaRPr lang="en-IE" dirty="0"/>
          </a:p>
        </p:txBody>
      </p:sp>
      <p:pic>
        <p:nvPicPr>
          <p:cNvPr id="3" name="tmp251B">
            <a:hlinkClick r:id="" action="ppaction://media"/>
            <a:extLst>
              <a:ext uri="{FF2B5EF4-FFF2-40B4-BE49-F238E27FC236}">
                <a16:creationId xmlns:a16="http://schemas.microsoft.com/office/drawing/2014/main" xmlns="" id="{CACFA3A1-062D-4B7B-A95E-A5BBF5B64253}"/>
              </a:ext>
            </a:extLst>
          </p:cNvPr>
          <p:cNvPicPr>
            <a:picLocks noChangeAspect="1"/>
          </p:cNvPicPr>
          <p:nvPr>
            <a:videoFile r:link="rId1"/>
            <p:custDataLst>
              <p:tags r:id="rId2"/>
            </p:custDataLst>
            <p:extLst>
              <p:ext uri="{DAA4B4D4-6D71-4841-9C94-3DE7FCFB9230}">
                <p14:media xmlns:p14="http://schemas.microsoft.com/office/powerpoint/2010/main" r:embed="rId3">
                  <p14:trim st="19003" end="67945.8934"/>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745607621"/>
      </p:ext>
    </p:extLst>
  </p:cSld>
  <p:clrMapOvr>
    <a:masterClrMapping/>
  </p:clrMapOvr>
  <p:transition spd="med" advTm="92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single line and block comments</a:t>
            </a:r>
          </a:p>
        </p:txBody>
      </p:sp>
      <p:pic>
        <p:nvPicPr>
          <p:cNvPr id="3" name="Picture 2"/>
          <p:cNvPicPr>
            <a:picLocks noChangeAspect="1"/>
          </p:cNvPicPr>
          <p:nvPr/>
        </p:nvPicPr>
        <p:blipFill>
          <a:blip r:embed="rId5"/>
          <a:stretch>
            <a:fillRect/>
          </a:stretch>
        </p:blipFill>
        <p:spPr>
          <a:xfrm>
            <a:off x="675196" y="3099931"/>
            <a:ext cx="11758104" cy="4428377"/>
          </a:xfrm>
          <a:prstGeom prst="rect">
            <a:avLst/>
          </a:prstGeom>
          <a:ln>
            <a:solidFill>
              <a:schemeClr val="accent1"/>
            </a:solidFill>
          </a:ln>
        </p:spPr>
      </p:pic>
      <p:pic>
        <p:nvPicPr>
          <p:cNvPr id="2" name="tmp251B">
            <a:hlinkClick r:id="" action="ppaction://media"/>
            <a:extLst>
              <a:ext uri="{FF2B5EF4-FFF2-40B4-BE49-F238E27FC236}">
                <a16:creationId xmlns:a16="http://schemas.microsoft.com/office/drawing/2014/main" xmlns="" id="{93132ACC-6A8A-4152-A2A8-D3BC25E54DFE}"/>
              </a:ext>
            </a:extLst>
          </p:cNvPr>
          <p:cNvPicPr>
            <a:picLocks noChangeAspect="1"/>
          </p:cNvPicPr>
          <p:nvPr>
            <a:videoFile r:link="rId1"/>
            <p:custDataLst>
              <p:tags r:id="rId2"/>
            </p:custDataLst>
            <p:extLst>
              <p:ext uri="{DAA4B4D4-6D71-4841-9C94-3DE7FCFB9230}">
                <p14:media xmlns:p14="http://schemas.microsoft.com/office/powerpoint/2010/main" r:embed="rId3">
                  <p14:trim st="28231" end="44226.8934"/>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341180504"/>
      </p:ext>
    </p:extLst>
  </p:cSld>
  <p:clrMapOvr>
    <a:masterClrMapping/>
  </p:clrMapOvr>
  <p:transition spd="med" advTm="23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a:t>
            </a:r>
            <a:r>
              <a:rPr lang="en-IE" dirty="0" err="1"/>
              <a:t>KDoc</a:t>
            </a:r>
            <a:r>
              <a:rPr lang="en-IE" dirty="0"/>
              <a:t> (equivalent to </a:t>
            </a:r>
            <a:r>
              <a:rPr lang="en-IE" dirty="0" err="1"/>
              <a:t>JavaDoc</a:t>
            </a:r>
            <a:r>
              <a:rPr lang="en-IE" dirty="0"/>
              <a:t>)</a:t>
            </a:r>
          </a:p>
        </p:txBody>
      </p:sp>
      <p:pic>
        <p:nvPicPr>
          <p:cNvPr id="4" name="Picture 3"/>
          <p:cNvPicPr>
            <a:picLocks noChangeAspect="1"/>
          </p:cNvPicPr>
          <p:nvPr/>
        </p:nvPicPr>
        <p:blipFill>
          <a:blip r:embed="rId5"/>
          <a:stretch>
            <a:fillRect/>
          </a:stretch>
        </p:blipFill>
        <p:spPr>
          <a:xfrm>
            <a:off x="1107477" y="2114092"/>
            <a:ext cx="10846996" cy="7146944"/>
          </a:xfrm>
          <a:prstGeom prst="rect">
            <a:avLst/>
          </a:prstGeom>
          <a:ln>
            <a:solidFill>
              <a:schemeClr val="accent1"/>
            </a:solidFill>
          </a:ln>
        </p:spPr>
      </p:pic>
      <p:pic>
        <p:nvPicPr>
          <p:cNvPr id="2" name="tmp251B">
            <a:hlinkClick r:id="" action="ppaction://media"/>
            <a:extLst>
              <a:ext uri="{FF2B5EF4-FFF2-40B4-BE49-F238E27FC236}">
                <a16:creationId xmlns:a16="http://schemas.microsoft.com/office/drawing/2014/main" xmlns="" id="{8B5BD1E9-62D8-4FC1-9B27-ACC4EEEDDABB}"/>
              </a:ext>
            </a:extLst>
          </p:cNvPr>
          <p:cNvPicPr>
            <a:picLocks noChangeAspect="1"/>
          </p:cNvPicPr>
          <p:nvPr>
            <a:videoFile r:link="rId1"/>
            <p:custDataLst>
              <p:tags r:id="rId2"/>
            </p:custDataLst>
            <p:extLst>
              <p:ext uri="{DAA4B4D4-6D71-4841-9C94-3DE7FCFB9230}">
                <p14:media xmlns:p14="http://schemas.microsoft.com/office/powerpoint/2010/main" r:embed="rId3">
                  <p14:trim st="51950" end="19179.8934"/>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988251193"/>
      </p:ext>
    </p:extLst>
  </p:cSld>
  <p:clrMapOvr>
    <a:masterClrMapping/>
  </p:clrMapOvr>
  <p:transition spd="med" advTm="25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a:t>
            </a:r>
            <a:r>
              <a:rPr lang="en-IE" dirty="0" err="1"/>
              <a:t>KDoc</a:t>
            </a:r>
            <a:endParaRPr lang="en-IE" dirty="0"/>
          </a:p>
        </p:txBody>
      </p:sp>
      <p:graphicFrame>
        <p:nvGraphicFramePr>
          <p:cNvPr id="7" name="Table 6"/>
          <p:cNvGraphicFramePr>
            <a:graphicFrameLocks noGrp="1"/>
          </p:cNvGraphicFramePr>
          <p:nvPr>
            <p:extLst>
              <p:ext uri="{D42A27DB-BD31-4B8C-83A1-F6EECF244321}">
                <p14:modId xmlns:p14="http://schemas.microsoft.com/office/powerpoint/2010/main" val="4156258636"/>
              </p:ext>
            </p:extLst>
          </p:nvPr>
        </p:nvGraphicFramePr>
        <p:xfrm>
          <a:off x="571500" y="2261241"/>
          <a:ext cx="11861800" cy="7039194"/>
        </p:xfrm>
        <a:graphic>
          <a:graphicData uri="http://schemas.openxmlformats.org/drawingml/2006/table">
            <a:tbl>
              <a:tblPr firstRow="1" bandRow="1">
                <a:tableStyleId>{5940675A-B579-460E-94D1-54222C63F5DA}</a:tableStyleId>
              </a:tblPr>
              <a:tblGrid>
                <a:gridCol w="2422221">
                  <a:extLst>
                    <a:ext uri="{9D8B030D-6E8A-4147-A177-3AD203B41FA5}">
                      <a16:colId xmlns:a16="http://schemas.microsoft.com/office/drawing/2014/main" xmlns="" val="3287486924"/>
                    </a:ext>
                  </a:extLst>
                </a:gridCol>
                <a:gridCol w="9439579">
                  <a:extLst>
                    <a:ext uri="{9D8B030D-6E8A-4147-A177-3AD203B41FA5}">
                      <a16:colId xmlns:a16="http://schemas.microsoft.com/office/drawing/2014/main" xmlns="" val="4205486548"/>
                    </a:ext>
                  </a:extLst>
                </a:gridCol>
              </a:tblGrid>
              <a:tr h="439055">
                <a:tc>
                  <a:txBody>
                    <a:bodyPr/>
                    <a:lstStyle/>
                    <a:p>
                      <a:pPr algn="ctr"/>
                      <a:r>
                        <a:rPr lang="en-IE" sz="2400" b="1" dirty="0"/>
                        <a:t>Block</a:t>
                      </a:r>
                      <a:r>
                        <a:rPr lang="en-IE" sz="2400" b="1" baseline="0" dirty="0"/>
                        <a:t> tags</a:t>
                      </a:r>
                      <a:endParaRPr lang="en-IE" sz="2400" b="1" dirty="0"/>
                    </a:p>
                  </a:txBody>
                  <a:tcPr>
                    <a:solidFill>
                      <a:schemeClr val="accent1">
                        <a:lumMod val="40000"/>
                        <a:lumOff val="60000"/>
                      </a:schemeClr>
                    </a:solidFill>
                  </a:tcPr>
                </a:tc>
                <a:tc>
                  <a:txBody>
                    <a:bodyPr/>
                    <a:lstStyle/>
                    <a:p>
                      <a:pPr algn="ctr"/>
                      <a:r>
                        <a:rPr lang="en-IE" sz="2400" b="1" dirty="0"/>
                        <a:t>Currently</a:t>
                      </a:r>
                      <a:r>
                        <a:rPr lang="en-IE" sz="2400" b="1" baseline="0" dirty="0"/>
                        <a:t> supported </a:t>
                      </a:r>
                      <a:r>
                        <a:rPr lang="en-IE" sz="2400" b="1" baseline="0" dirty="0" err="1"/>
                        <a:t>KDoc</a:t>
                      </a:r>
                      <a:r>
                        <a:rPr lang="en-IE" sz="2400" b="1" baseline="0" dirty="0"/>
                        <a:t> block tags</a:t>
                      </a:r>
                      <a:endParaRPr lang="en-IE" sz="2400" b="1" dirty="0"/>
                    </a:p>
                  </a:txBody>
                  <a:tcPr>
                    <a:solidFill>
                      <a:schemeClr val="accent1">
                        <a:lumMod val="40000"/>
                        <a:lumOff val="60000"/>
                      </a:schemeClr>
                    </a:solidFill>
                  </a:tcPr>
                </a:tc>
                <a:extLst>
                  <a:ext uri="{0D108BD9-81ED-4DB2-BD59-A6C34878D82A}">
                    <a16:rowId xmlns:a16="http://schemas.microsoft.com/office/drawing/2014/main" xmlns="" val="307409401"/>
                  </a:ext>
                </a:extLst>
              </a:tr>
              <a:tr h="410910">
                <a:tc>
                  <a:txBody>
                    <a:bodyPr/>
                    <a:lstStyle/>
                    <a:p>
                      <a:pPr algn="l"/>
                      <a:r>
                        <a:rPr lang="en-IE" sz="2000" dirty="0"/>
                        <a:t>@</a:t>
                      </a:r>
                      <a:r>
                        <a:rPr lang="en-IE" sz="2000" dirty="0" err="1"/>
                        <a:t>param</a:t>
                      </a:r>
                      <a:r>
                        <a:rPr lang="en-IE" sz="2000" dirty="0"/>
                        <a:t> &lt;name&gt;</a:t>
                      </a:r>
                    </a:p>
                  </a:txBody>
                  <a:tcPr/>
                </a:tc>
                <a:tc>
                  <a:txBody>
                    <a:bodyPr/>
                    <a:lstStyle/>
                    <a:p>
                      <a:pPr algn="l"/>
                      <a:r>
                        <a:rPr lang="en-IE" sz="2000" dirty="0"/>
                        <a:t>Documents a value parameter of a function or a type parameter of a class, property or function.</a:t>
                      </a:r>
                    </a:p>
                  </a:txBody>
                  <a:tcPr/>
                </a:tc>
                <a:extLst>
                  <a:ext uri="{0D108BD9-81ED-4DB2-BD59-A6C34878D82A}">
                    <a16:rowId xmlns:a16="http://schemas.microsoft.com/office/drawing/2014/main" xmlns="" val="2758912415"/>
                  </a:ext>
                </a:extLst>
              </a:tr>
              <a:tr h="410910">
                <a:tc>
                  <a:txBody>
                    <a:bodyPr/>
                    <a:lstStyle/>
                    <a:p>
                      <a:pPr algn="l"/>
                      <a:r>
                        <a:rPr lang="en-IE" sz="2000" dirty="0"/>
                        <a:t>@return</a:t>
                      </a:r>
                    </a:p>
                  </a:txBody>
                  <a:tcPr/>
                </a:tc>
                <a:tc>
                  <a:txBody>
                    <a:bodyPr/>
                    <a:lstStyle/>
                    <a:p>
                      <a:pPr algn="l"/>
                      <a:r>
                        <a:rPr lang="en-IE" sz="2000" dirty="0"/>
                        <a:t>Documents the return value of a function.</a:t>
                      </a:r>
                    </a:p>
                  </a:txBody>
                  <a:tcPr/>
                </a:tc>
                <a:extLst>
                  <a:ext uri="{0D108BD9-81ED-4DB2-BD59-A6C34878D82A}">
                    <a16:rowId xmlns:a16="http://schemas.microsoft.com/office/drawing/2014/main" xmlns="" val="3429244391"/>
                  </a:ext>
                </a:extLst>
              </a:tr>
              <a:tr h="410910">
                <a:tc>
                  <a:txBody>
                    <a:bodyPr/>
                    <a:lstStyle/>
                    <a:p>
                      <a:pPr algn="l"/>
                      <a:r>
                        <a:rPr lang="en-IE" sz="2000" dirty="0"/>
                        <a:t>@constructor </a:t>
                      </a:r>
                    </a:p>
                  </a:txBody>
                  <a:tcPr/>
                </a:tc>
                <a:tc>
                  <a:txBody>
                    <a:bodyPr/>
                    <a:lstStyle/>
                    <a:p>
                      <a:pPr algn="l"/>
                      <a:r>
                        <a:rPr lang="en-IE" sz="2000" dirty="0"/>
                        <a:t>Documents the primary constructor of a class.</a:t>
                      </a:r>
                    </a:p>
                  </a:txBody>
                  <a:tcPr/>
                </a:tc>
                <a:extLst>
                  <a:ext uri="{0D108BD9-81ED-4DB2-BD59-A6C34878D82A}">
                    <a16:rowId xmlns:a16="http://schemas.microsoft.com/office/drawing/2014/main" xmlns="" val="3345386246"/>
                  </a:ext>
                </a:extLst>
              </a:tr>
              <a:tr h="410910">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IE" sz="2000" dirty="0"/>
                        <a:t>@receiver</a:t>
                      </a:r>
                    </a:p>
                  </a:txBody>
                  <a:tcPr/>
                </a:tc>
                <a:tc>
                  <a:txBody>
                    <a:bodyPr/>
                    <a:lstStyle/>
                    <a:p>
                      <a:pPr algn="l"/>
                      <a:r>
                        <a:rPr lang="en-IE" sz="2000" dirty="0"/>
                        <a:t>Documents the receiver of an extension function.</a:t>
                      </a:r>
                    </a:p>
                  </a:txBody>
                  <a:tcPr/>
                </a:tc>
                <a:extLst>
                  <a:ext uri="{0D108BD9-81ED-4DB2-BD59-A6C34878D82A}">
                    <a16:rowId xmlns:a16="http://schemas.microsoft.com/office/drawing/2014/main" xmlns="" val="2056339523"/>
                  </a:ext>
                </a:extLst>
              </a:tr>
              <a:tr h="410910">
                <a:tc>
                  <a:txBody>
                    <a:bodyPr/>
                    <a:lstStyle/>
                    <a:p>
                      <a:pPr algn="l"/>
                      <a:r>
                        <a:rPr lang="en-IE" sz="2000" b="0" dirty="0"/>
                        <a:t>@property &lt;name&gt;</a:t>
                      </a:r>
                    </a:p>
                  </a:txBody>
                  <a:tcPr/>
                </a:tc>
                <a:tc>
                  <a:txBody>
                    <a:bodyPr/>
                    <a:lstStyle/>
                    <a:p>
                      <a:pPr algn="l"/>
                      <a:r>
                        <a:rPr lang="en-IE" sz="2000" dirty="0"/>
                        <a:t>Documents the property of a class which has the specified name. </a:t>
                      </a:r>
                    </a:p>
                  </a:txBody>
                  <a:tcPr/>
                </a:tc>
                <a:extLst>
                  <a:ext uri="{0D108BD9-81ED-4DB2-BD59-A6C34878D82A}">
                    <a16:rowId xmlns:a16="http://schemas.microsoft.com/office/drawing/2014/main" xmlns="" val="2668585910"/>
                  </a:ext>
                </a:extLst>
              </a:tr>
              <a:tr h="709242">
                <a:tc>
                  <a:txBody>
                    <a:bodyPr/>
                    <a:lstStyle/>
                    <a:p>
                      <a:pPr algn="l"/>
                      <a:r>
                        <a:rPr lang="en-IE" sz="2000" b="0" dirty="0"/>
                        <a:t>@throws &lt;class&gt;, @exception &lt;class&gt;</a:t>
                      </a:r>
                    </a:p>
                  </a:txBody>
                  <a:tcPr/>
                </a:tc>
                <a:tc>
                  <a:txBody>
                    <a:bodyPr/>
                    <a:lstStyle/>
                    <a:p>
                      <a:pPr algn="l"/>
                      <a:r>
                        <a:rPr lang="en-IE" sz="2000" dirty="0"/>
                        <a:t>Documents an exception which can be thrown by a method.</a:t>
                      </a:r>
                    </a:p>
                  </a:txBody>
                  <a:tcPr/>
                </a:tc>
                <a:extLst>
                  <a:ext uri="{0D108BD9-81ED-4DB2-BD59-A6C34878D82A}">
                    <a16:rowId xmlns:a16="http://schemas.microsoft.com/office/drawing/2014/main" xmlns="" val="2273757862"/>
                  </a:ext>
                </a:extLst>
              </a:tr>
              <a:tr h="709242">
                <a:tc>
                  <a:txBody>
                    <a:bodyPr/>
                    <a:lstStyle/>
                    <a:p>
                      <a:pPr algn="l"/>
                      <a:r>
                        <a:rPr lang="en-IE" sz="2000" b="0" dirty="0"/>
                        <a:t>@sample &lt;identifier&gt;</a:t>
                      </a:r>
                    </a:p>
                  </a:txBody>
                  <a:tcPr/>
                </a:tc>
                <a:tc>
                  <a:txBody>
                    <a:bodyPr/>
                    <a:lstStyle/>
                    <a:p>
                      <a:pPr algn="l"/>
                      <a:r>
                        <a:rPr lang="en-IE" sz="2000" dirty="0"/>
                        <a:t>Embeds the body of the function with the specified qualified name into the documentation for the current element, in order to show an example of how the element could be used.</a:t>
                      </a:r>
                    </a:p>
                  </a:txBody>
                  <a:tcPr/>
                </a:tc>
                <a:extLst>
                  <a:ext uri="{0D108BD9-81ED-4DB2-BD59-A6C34878D82A}">
                    <a16:rowId xmlns:a16="http://schemas.microsoft.com/office/drawing/2014/main" xmlns="" val="611428360"/>
                  </a:ext>
                </a:extLst>
              </a:tr>
              <a:tr h="410910">
                <a:tc>
                  <a:txBody>
                    <a:bodyPr/>
                    <a:lstStyle/>
                    <a:p>
                      <a:pPr algn="l"/>
                      <a:r>
                        <a:rPr lang="en-IE" sz="2000" b="0" dirty="0"/>
                        <a:t>@see &lt;identifier&gt;</a:t>
                      </a:r>
                    </a:p>
                  </a:txBody>
                  <a:tcPr/>
                </a:tc>
                <a:tc>
                  <a:txBody>
                    <a:bodyPr/>
                    <a:lstStyle/>
                    <a:p>
                      <a:pPr algn="l"/>
                      <a:r>
                        <a:rPr lang="en-IE" sz="2000" dirty="0"/>
                        <a:t>Adds a link to the specified class or method to the </a:t>
                      </a:r>
                      <a:r>
                        <a:rPr lang="en-IE" sz="2000" b="1" dirty="0"/>
                        <a:t>See Also</a:t>
                      </a:r>
                      <a:r>
                        <a:rPr lang="en-IE" sz="2000" dirty="0"/>
                        <a:t> block of the documentation.</a:t>
                      </a:r>
                    </a:p>
                  </a:txBody>
                  <a:tcPr/>
                </a:tc>
                <a:extLst>
                  <a:ext uri="{0D108BD9-81ED-4DB2-BD59-A6C34878D82A}">
                    <a16:rowId xmlns:a16="http://schemas.microsoft.com/office/drawing/2014/main" xmlns="" val="2488902408"/>
                  </a:ext>
                </a:extLst>
              </a:tr>
              <a:tr h="410910">
                <a:tc>
                  <a:txBody>
                    <a:bodyPr/>
                    <a:lstStyle/>
                    <a:p>
                      <a:pPr algn="l"/>
                      <a:r>
                        <a:rPr lang="en-IE" sz="2000" b="0" dirty="0"/>
                        <a:t>@author</a:t>
                      </a:r>
                    </a:p>
                  </a:txBody>
                  <a:tcPr/>
                </a:tc>
                <a:tc>
                  <a:txBody>
                    <a:bodyPr/>
                    <a:lstStyle/>
                    <a:p>
                      <a:pPr algn="l"/>
                      <a:r>
                        <a:rPr lang="en-IE" sz="2000" dirty="0"/>
                        <a:t>Specifies the author of the element being documented.</a:t>
                      </a:r>
                    </a:p>
                  </a:txBody>
                  <a:tcPr/>
                </a:tc>
                <a:extLst>
                  <a:ext uri="{0D108BD9-81ED-4DB2-BD59-A6C34878D82A}">
                    <a16:rowId xmlns:a16="http://schemas.microsoft.com/office/drawing/2014/main" xmlns="" val="878827646"/>
                  </a:ext>
                </a:extLst>
              </a:tr>
              <a:tr h="410910">
                <a:tc>
                  <a:txBody>
                    <a:bodyPr/>
                    <a:lstStyle/>
                    <a:p>
                      <a:pPr algn="l"/>
                      <a:r>
                        <a:rPr lang="en-IE" sz="2000" b="0" dirty="0"/>
                        <a:t>@since</a:t>
                      </a:r>
                    </a:p>
                  </a:txBody>
                  <a:tcPr/>
                </a:tc>
                <a:tc>
                  <a:txBody>
                    <a:bodyPr/>
                    <a:lstStyle/>
                    <a:p>
                      <a:pPr algn="l"/>
                      <a:r>
                        <a:rPr lang="en-IE" sz="2000" dirty="0"/>
                        <a:t>Specifies the version of the software in which the element being documented was introduced.</a:t>
                      </a:r>
                    </a:p>
                  </a:txBody>
                  <a:tcPr/>
                </a:tc>
                <a:extLst>
                  <a:ext uri="{0D108BD9-81ED-4DB2-BD59-A6C34878D82A}">
                    <a16:rowId xmlns:a16="http://schemas.microsoft.com/office/drawing/2014/main" xmlns="" val="1891395670"/>
                  </a:ext>
                </a:extLst>
              </a:tr>
              <a:tr h="709242">
                <a:tc>
                  <a:txBody>
                    <a:bodyPr/>
                    <a:lstStyle/>
                    <a:p>
                      <a:pPr algn="l"/>
                      <a:r>
                        <a:rPr lang="en-IE" sz="2000" b="0" dirty="0"/>
                        <a:t>@suppress</a:t>
                      </a:r>
                    </a:p>
                  </a:txBody>
                  <a:tcPr/>
                </a:tc>
                <a:tc>
                  <a:txBody>
                    <a:bodyPr/>
                    <a:lstStyle/>
                    <a:p>
                      <a:pPr algn="l"/>
                      <a:r>
                        <a:rPr lang="en-IE" sz="2000" dirty="0"/>
                        <a:t>Excludes the element from the generated documentation. Can be used for elements which are not part of the official API of a module but still have to be visible externally.</a:t>
                      </a:r>
                    </a:p>
                  </a:txBody>
                  <a:tcPr/>
                </a:tc>
                <a:extLst>
                  <a:ext uri="{0D108BD9-81ED-4DB2-BD59-A6C34878D82A}">
                    <a16:rowId xmlns:a16="http://schemas.microsoft.com/office/drawing/2014/main" xmlns="" val="1504385632"/>
                  </a:ext>
                </a:extLst>
              </a:tr>
            </a:tbl>
          </a:graphicData>
        </a:graphic>
      </p:graphicFrame>
      <p:sp>
        <p:nvSpPr>
          <p:cNvPr id="8" name="Rectangle 7"/>
          <p:cNvSpPr/>
          <p:nvPr/>
        </p:nvSpPr>
        <p:spPr>
          <a:xfrm>
            <a:off x="413359" y="9204623"/>
            <a:ext cx="12175299" cy="400110"/>
          </a:xfrm>
          <a:prstGeom prst="rect">
            <a:avLst/>
          </a:prstGeom>
        </p:spPr>
        <p:txBody>
          <a:bodyPr wrap="square">
            <a:spAutoFit/>
          </a:bodyPr>
          <a:lstStyle/>
          <a:p>
            <a:r>
              <a:rPr lang="en-IE" sz="2000" dirty="0"/>
              <a:t>For more info: </a:t>
            </a:r>
            <a:r>
              <a:rPr lang="en-IE" sz="2000" dirty="0">
                <a:hlinkClick r:id="rId5"/>
              </a:rPr>
              <a:t>http://kotlinlang.org/docs/reference/kotlin-doc.html</a:t>
            </a:r>
            <a:r>
              <a:rPr lang="en-IE" sz="2000" dirty="0"/>
              <a:t> </a:t>
            </a:r>
          </a:p>
        </p:txBody>
      </p:sp>
      <p:pic>
        <p:nvPicPr>
          <p:cNvPr id="2" name="tmp251B">
            <a:hlinkClick r:id="" action="ppaction://media"/>
            <a:extLst>
              <a:ext uri="{FF2B5EF4-FFF2-40B4-BE49-F238E27FC236}">
                <a16:creationId xmlns:a16="http://schemas.microsoft.com/office/drawing/2014/main" xmlns="" id="{363FF70A-39CE-440F-985E-DA3B26DD9D76}"/>
              </a:ext>
            </a:extLst>
          </p:cNvPr>
          <p:cNvPicPr>
            <a:picLocks noChangeAspect="1"/>
          </p:cNvPicPr>
          <p:nvPr>
            <a:videoFile r:link="rId1"/>
            <p:custDataLst>
              <p:tags r:id="rId2"/>
            </p:custDataLst>
            <p:extLst>
              <p:ext uri="{DAA4B4D4-6D71-4841-9C94-3DE7FCFB9230}">
                <p14:media xmlns:p14="http://schemas.microsoft.com/office/powerpoint/2010/main" r:embed="rId3">
                  <p14:trim st="76997" end="2487.8934"/>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644747861"/>
      </p:ext>
    </p:extLst>
  </p:cSld>
  <p:clrMapOvr>
    <a:masterClrMapping/>
  </p:clrMapOvr>
  <p:transition spd="med" advTm="166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mp251B">
            <a:hlinkClick r:id="" action="ppaction://media"/>
            <a:extLst>
              <a:ext uri="{FF2B5EF4-FFF2-40B4-BE49-F238E27FC236}">
                <a16:creationId xmlns:a16="http://schemas.microsoft.com/office/drawing/2014/main" xmlns="" id="{8FBF915B-AE87-4E4A-B537-D66C209DBAD6}"/>
              </a:ext>
            </a:extLst>
          </p:cNvPr>
          <p:cNvPicPr>
            <a:picLocks noChangeAspect="1"/>
          </p:cNvPicPr>
          <p:nvPr>
            <a:videoFile r:link="rId1"/>
            <p:custDataLst>
              <p:tags r:id="rId2"/>
            </p:custDataLst>
            <p:extLst>
              <p:ext uri="{DAA4B4D4-6D71-4841-9C94-3DE7FCFB9230}">
                <p14:media xmlns:p14="http://schemas.microsoft.com/office/powerpoint/2010/main" r:embed="rId3">
                  <p14:trim st="93689" end="56.8934"/>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cSld>
  <p:clrMapOvr>
    <a:masterClrMapping/>
  </p:clrMapOvr>
  <p:transition spd="med" advTm="24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5" name="Rectangle 4">
            <a:extLst>
              <a:ext uri="{FF2B5EF4-FFF2-40B4-BE49-F238E27FC236}">
                <a16:creationId xmlns:a16="http://schemas.microsoft.com/office/drawing/2014/main" xmlns="" id="{A5DBB73B-EAD7-4989-AF10-2B3B35D53580}"/>
              </a:ext>
            </a:extLst>
          </p:cNvPr>
          <p:cNvSpPr/>
          <p:nvPr/>
        </p:nvSpPr>
        <p:spPr>
          <a:xfrm>
            <a:off x="4997449" y="2168046"/>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100L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 </a:t>
            </a:r>
          </a:p>
        </p:txBody>
      </p:sp>
      <p:sp>
        <p:nvSpPr>
          <p:cNvPr id="7" name="TextBox 6">
            <a:extLst>
              <a:ext uri="{FF2B5EF4-FFF2-40B4-BE49-F238E27FC236}">
                <a16:creationId xmlns:a16="http://schemas.microsoft.com/office/drawing/2014/main" xmlns="" id="{8FDC67C1-5153-41DC-A331-21FDEAA95DE6}"/>
              </a:ext>
            </a:extLst>
          </p:cNvPr>
          <p:cNvSpPr txBox="1"/>
          <p:nvPr/>
        </p:nvSpPr>
        <p:spPr>
          <a:xfrm>
            <a:off x="2139949" y="2729671"/>
            <a:ext cx="2746376"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400" dirty="0">
                <a:solidFill>
                  <a:srgbClr val="000000"/>
                </a:solidFill>
              </a:rPr>
              <a:t>Type inference</a:t>
            </a:r>
          </a:p>
        </p:txBody>
      </p:sp>
      <p:pic>
        <p:nvPicPr>
          <p:cNvPr id="3" name="tmpAD5B">
            <a:hlinkClick r:id="" action="ppaction://media"/>
            <a:extLst>
              <a:ext uri="{FF2B5EF4-FFF2-40B4-BE49-F238E27FC236}">
                <a16:creationId xmlns:a16="http://schemas.microsoft.com/office/drawing/2014/main" xmlns="" id="{54A7816B-017A-472D-96E2-392EC134FE9E}"/>
              </a:ext>
            </a:extLst>
          </p:cNvPr>
          <p:cNvPicPr>
            <a:picLocks noChangeAspect="1"/>
          </p:cNvPicPr>
          <p:nvPr>
            <a:videoFile r:link="rId1"/>
            <p:custDataLst>
              <p:tags r:id="rId2"/>
            </p:custDataLst>
            <p:extLst>
              <p:ext uri="{DAA4B4D4-6D71-4841-9C94-3DE7FCFB9230}">
                <p14:media xmlns:p14="http://schemas.microsoft.com/office/powerpoint/2010/main" r:embed="rId3">
                  <p14:trim end="734307.3696"/>
                </p14:media>
              </p:ext>
              <p:ext uri="{42D2F446-02D8-4167-A562-619A0277C38B}">
                <p15:isNarration xmlns:p15="http://schemas.microsoft.com/office/powerpoint/2012/main" xmlns=""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332474266"/>
      </p:ext>
    </p:extLst>
  </p:cSld>
  <p:clrMapOvr>
    <a:masterClrMapping/>
  </p:clrMapOvr>
  <p:transition spd="med" advTm="148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5" name="Rectangle 4">
            <a:extLst>
              <a:ext uri="{FF2B5EF4-FFF2-40B4-BE49-F238E27FC236}">
                <a16:creationId xmlns:a16="http://schemas.microsoft.com/office/drawing/2014/main" xmlns="" id="{A5DBB73B-EAD7-4989-AF10-2B3B35D53580}"/>
              </a:ext>
            </a:extLst>
          </p:cNvPr>
          <p:cNvSpPr/>
          <p:nvPr/>
        </p:nvSpPr>
        <p:spPr>
          <a:xfrm>
            <a:off x="4997449" y="2168046"/>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100L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 </a:t>
            </a:r>
          </a:p>
        </p:txBody>
      </p:sp>
      <p:sp>
        <p:nvSpPr>
          <p:cNvPr id="3" name="Rectangle 2">
            <a:extLst>
              <a:ext uri="{FF2B5EF4-FFF2-40B4-BE49-F238E27FC236}">
                <a16:creationId xmlns:a16="http://schemas.microsoft.com/office/drawing/2014/main" xmlns="" id="{6CB642B2-BEFE-4A28-AC81-396958CC8858}"/>
              </a:ext>
            </a:extLst>
          </p:cNvPr>
          <p:cNvSpPr/>
          <p:nvPr/>
        </p:nvSpPr>
        <p:spPr>
          <a:xfrm>
            <a:off x="234949" y="4874277"/>
            <a:ext cx="10998201" cy="2308324"/>
          </a:xfrm>
          <a:prstGeom prst="rect">
            <a:avLst/>
          </a:prstGeom>
          <a:ln>
            <a:solidFill>
              <a:schemeClr val="tx1"/>
            </a:solidFill>
          </a:ln>
        </p:spPr>
        <p:txBody>
          <a:bodyPr wrap="square">
            <a:spAutoFit/>
          </a:bodyPr>
          <a:lstStyle/>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doubleNumber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doubleNumber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floatNumber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floatNumber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longNumber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longNumber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intNumber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intNumber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shortNumber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shortNumber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byteNumber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byteNumber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p:txBody>
      </p:sp>
      <p:sp>
        <p:nvSpPr>
          <p:cNvPr id="7" name="TextBox 6">
            <a:extLst>
              <a:ext uri="{FF2B5EF4-FFF2-40B4-BE49-F238E27FC236}">
                <a16:creationId xmlns:a16="http://schemas.microsoft.com/office/drawing/2014/main" xmlns="" id="{8FDC67C1-5153-41DC-A331-21FDEAA95DE6}"/>
              </a:ext>
            </a:extLst>
          </p:cNvPr>
          <p:cNvSpPr txBox="1"/>
          <p:nvPr/>
        </p:nvSpPr>
        <p:spPr>
          <a:xfrm>
            <a:off x="2139949" y="2729671"/>
            <a:ext cx="2746376"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400" dirty="0">
                <a:solidFill>
                  <a:srgbClr val="000000"/>
                </a:solidFill>
              </a:rPr>
              <a:t>Type inference</a:t>
            </a:r>
          </a:p>
        </p:txBody>
      </p:sp>
      <p:pic>
        <p:nvPicPr>
          <p:cNvPr id="8" name="Picture 7">
            <a:extLst>
              <a:ext uri="{FF2B5EF4-FFF2-40B4-BE49-F238E27FC236}">
                <a16:creationId xmlns:a16="http://schemas.microsoft.com/office/drawing/2014/main" xmlns="" id="{304532A6-ECAE-44D9-87A9-99ACB42A4DC1}"/>
              </a:ext>
            </a:extLst>
          </p:cNvPr>
          <p:cNvPicPr>
            <a:picLocks noChangeAspect="1"/>
          </p:cNvPicPr>
          <p:nvPr/>
        </p:nvPicPr>
        <p:blipFill>
          <a:blip r:embed="rId5"/>
          <a:stretch>
            <a:fillRect/>
          </a:stretch>
        </p:blipFill>
        <p:spPr>
          <a:xfrm>
            <a:off x="9148209" y="7116685"/>
            <a:ext cx="3845478" cy="2692695"/>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xmlns="" id="{86AAAE24-5A6B-4850-B2D1-46D363EB5EFD}"/>
              </a:ext>
            </a:extLst>
          </p:cNvPr>
          <p:cNvPicPr>
            <a:picLocks noChangeAspect="1"/>
          </p:cNvPicPr>
          <p:nvPr>
            <a:videoFile r:link="rId1"/>
            <p:custDataLst>
              <p:tags r:id="rId2"/>
            </p:custDataLst>
            <p:extLst>
              <p:ext uri="{DAA4B4D4-6D71-4841-9C94-3DE7FCFB9230}">
                <p14:media xmlns:p14="http://schemas.microsoft.com/office/powerpoint/2010/main" r:embed="rId3">
                  <p14:trim st="14860" end="674930.3696"/>
                </p14:media>
              </p:ext>
              <p:ext uri="{42D2F446-02D8-4167-A562-619A0277C38B}">
                <p15:isNarration xmlns:p15="http://schemas.microsoft.com/office/powerpoint/2012/main" xmlns=""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384870505"/>
      </p:ext>
    </p:extLst>
  </p:cSld>
  <p:clrMapOvr>
    <a:masterClrMapping/>
  </p:clrMapOvr>
  <p:transition spd="med" advTm="59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8865|recordLength=134791|start=0|end=18865|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74237|recordEnd=120913|recordLength=749167|start=74237|end=120913|audioFormat={00001610-0000-0010-8000-00AA00389B71}|audioRate=44100|muted=false|volume=0.8|fadeIn=0|fadeOut=0|videoFormat={34363248-0000-0010-8000-00AA00389B71}|videoRate=15|videoWidth=256|videoHeight=256"/>
</p:tagLst>
</file>

<file path=ppt/tags/tag10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IAAAABwMAAAAAAQAAAAQAAAAECUlua0F0b21WMQIAAAAJBAAAAA0DBQQAAAALUGVuU3Ryb2tlVjEEAAAACkF0dHJpYnV0ZXMFVHJhY2UJU3RhcnRUaW1lBFR5cGUEBAAED1BlbkF0dHJpYnV0ZXNWMQIAAAAKSW5rVHJhY2VWMQIAAAAQDEFjdGlvblR5cGVWMQIAAAACAAAACQUAAAAJBgAAAC1I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B0AAAAdA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NDAUKAAAACklua1BvaW50VjEEAAAAAVgBWQ5QcmVzc3VyZUZhY3RvcglUaW1lU3RhbXAAAAAABgYLEAIAAACIysJ5lWbvP0CsZCUrWek/AABAPgAAAAAAAAAAAQsAAAAKAAAAmPc/rW2h7z9AUIQiFKHoPwAAhT4PAAAAAAAAAAEMAAAACgAAAJj3P61toe8/QFCEIhSh6D8AAJY+DwAAAAAAAAABDQAAAAoAAACY9z+tbaHvP0BQhCIUoeg/AACTPg8AAAAAAAAAAQ4AAAAKAAAAUOQulzWI7z+AIhShCEXoPwAAlj4vAAAAAAAAAAEPAAAACgAAAIjKwnmVZu8/gPSjH/3o5z8AAJY+LwAAAAAAAAABEAAAAAoAAADIsFZc9UTvP0DGM57xjOc/AACXPi8AAAAAAAAAAREAAAAKAAAAmJCPN+0a7z9APOMZz3jmPwCAmD4+AAAAAAAAAAESAAAACgAAAHBwyBLl8O4/AA5zmMMc5j8AgJk+PgAAAAAAAAABEwAAAAoAAABAUAHu3MbuP0DgAhe4wOU/AACcPk4AAAAAAAAAARQAAAAKAAAAGDA6ydSc7j9AhCIUoQjlPwAAnz5OAAAAAAAAAAEVAAAACgAAAAADvZX8Ye4/QIQiFKEI5T8AAKU+TgAAAAAAAAABFgAAAAoAAAD41T9iJCfuP0CEIhShCOU/AICsPk4AAAAAAAAAARcAAAAKAAAAeKJnJ+Tj7T9A4AIXuMDlPwAAsj5dAAAAAAAAAAEYAAAACgAAAJBoNOU7mO0/AA5zmMMc5j8AALg+XQAAAAAAAAABGQAAAAoAAAAwKKabK0TtP0A84xnPeOY/AIC8Pn0AAAAAAAAAARoAAAAKAAAA+NphQ0vf7D9APOMZz3jmPwAAwj59AAAAAAAAAAEbAAAACgAAANCAZ9yaaew/AA5zmMMc5j8AgMc+fQAAAAAAAAABHAAAAAoAAABwE1xfstrrP0CEIhShCOU/AIDNPowAAAAAAAAAAR0AAAAKAAAAAKZQ4slL6z9AVrKSlazkPwCA0D6MAAAAAAAAAAEeAAAACgAAAKA4RWXhvOo/QMxhDnOY4z8AgNI+jAAAAAAAAAABHwAAAAoAAADIxN7gkCXqP0DMYQ5zmOM/AIDVPpwAAAAAAAAAASAAAAAKAAAAWFfTY6iW6T9AzGEOc5jjPwAA2T6cAAAAAAAAAAEhAAAACgAAAHjjbN9X/+g/AChCEYpQ5D8AgNk+rAAAAAAAAAABIgAAAAoAAACobwZbB2joP0CEIhShCOU/AADaPqwAAAAAAAAAASMAAAAKAAAAEOIzuRav5z9APOMZz3jmPwAA2z67AAAAAAAAAAEkAAAACgAAAOBavB6O/uY/gCIUoQhF6D8AgN0+uwAAAAAAAAABJQAAAAoAAAAw2p+LbVbmP8Da1KY2tek/AADhPssAAAAAAAAAASYAAAAKAAAACFMo8eSl5T+AZCUrWcnqPwAA5j7LAAAAAAAAAAEnAAAACgAAALjYZmUsBuU/gJKVrGQl6z8AgOk+2gAAAAAAAAABKAAAAAoAAAAAWErSC17kP4CSlaxkJes/AIDtPtoAAAAAAAAAASkAAAAKAAAA2NDSN4Ot4z+AkpWsZCXrPwAA8T7qAAAAAAAAAAEqAAAACgAAAGA2SofC4+I/gGQlK1nJ6j8AAPU+6gAAAAAAAAABKwAAAAoAAABQohzeaSLiP0CsZCUrWek/AAD4PvoAAAAAAAAAASwAAAAKAAAAwBRKPHlp4T9AUIQiFKHoPwCA+j76AAAAAAAAAAEtAAAACgAAACiHd5qIsOA/gPSjH/3o5z8AgP0+CQEAAAAAAAABLgAAAAoAAABoBlsHaAjgP0CYwxzmMOc/AAABPwkBAAAAAAAAAS8AAAAKAAAAsPEQy+6e3j9APOMZz3jmPwDAAj8ZAQAAAAAAAAEwAAAACgAAAFDjIZbdPd0/AA5zmMMc5j8AwAQ/GQEAAAAAAAABMQAAAAoAAACQoVomjJnbP0DgAhe4wOU/AAAGPxkBAAAAAAAAATIAAAAKAAAAgHn/09oW2j9A4AIXuMDlPwBABz8pAQAAAAAAAAEzAAAACgAAAHBRpIEplNg/QOACF7jA5T8AwAc/KQEAAAAAAAABNAAAAAoAAAAwNv89SCLXP0DgAhe4wOU/AIAIPzgBAAAAAAAAATUAAAAKAAAA8CcQCTfB1T9AhCIUoQjlPwDACD84AQAAAAAAAAE2AAAACgAAALAMa8VVT9Q/QIQiFKEI5T8AgAk/SAEAAAAAAAABNwAAAAoAAABw/nuQRO7SP0BWspKVrOQ/AEAJP0gBAAAAAAAAATgAAAAKAAAAgMlqL8Na0T8AKEIRilDkPwCACD9XAQAAAAAAAAE5AAAACgAAAKBci9fD0c8/AChCEYpQ5D8AwAg/VwEAAAAAAAABOgAAAAoAAABAJkFQAe7MPwAoQhGKUOQ/AEAJP2cBAAAAAAAAATsAAAAKAAAAoAlj5t4ryj9AVrKSlazkPwDACT9nAQAAAAAAAAE8AAAACgAAAIAgXbf8rMc/QIQiFKEI5T8AgAo/dwEAAAAAAAABPQAAAAoAAAAAUcOluk/FP0DgAhe4wOU/AMAKP3cBAAAAAAAAAT4AAAAKAAAAoIEplHjywj9APOMZz3jmPwCACz+GAQAAAAAAAAE/AAAACgAAAMDlZ7122MA/QMYznvGM5z8AwAw/hgEAAAAAAAABQAAAAAoAAAAAYHSSqTm9P4AiFKEIReg/AAAPP4sBAAAAAAAAAUEAAAAKAAAAAPUYqmXCuD+AfvSjH/3oPwBAED+LAQAAAAAAAAFCAAAACgAAAIDwbTei0bQ/QKxkJStZ6T8AQBE/mwEAAAAAAAABQwAAAAoAAADAH5v/HiSxP0CsZCUrWek/AMARP5sBAAAAAAAAAUQAAAAKAAAAgGvxejj6qz/A2tSmNrXpPwDAET+qAQAAAAAAAAFFAAAACgAAAABmDeIzuaY/wNrUpja16T8AgBI/qgEAAAAAAAABRgAAAAoAAAAAx9m+r/6hP8Da1KY2tek/AMATP7oBAAAAAAAAAUcAAAAKAAAAAOwNDlminD9ArGQlK1npPwCAFT+6AQAAAAAAAAFIAAAACgAAAAAZyYlTVJY/gH70ox/96D8AgBc/ugEAAAAAAAABSQAAAAoAAAAA4UXcTyCSP0BQhCIUoeg/AIAZP8kBAAAAAAAAAUoAAAAKAAAAAO5GNJryjT9AUIQiFKHoPwCAGz/JAQAAAAAAAAFLAAAACgAAAAC2w4aWvok/QFCEIhSh6D8AAB4/yQEAAAAAAAABTAAAAAoAAAAAGgKwlKSHP0BQhCIUoeg/AMAgP+kBAAAAAAAAAU0AAAAKAAAAABoCsJSkhz9AUIQiFKHoPwDAIj/pAQAAAAAAAAFOAAAACgAAAABShV2Y2Is/QFCEIhSh6D8AACQ/6QEAAAAAAAABTwAAAAoAAAAA4UXcTyCSP0BQhCIUoeg/AMAkP+kBAAAAAAAAAVAAAAAKAAAAALSKYFVumD+AIhShCEXoPwDAJD/4AQAAAAAAAAFRAAAACgAAAID5eNOu8aA/gPSjH/3o5z8AACU/CAIAAAAAAAABUgAAAAoAAAAAZg3iM7mmP0DGM57xjOc/AAAlPwgCAAAAAAAAAVMAAAAKAAAAgDlSZjkHrT9APOMZz3jmPwAAJT8YAgAAAAAAAAFUAAAACgAAAAC6I7Df7bE/AA5zmMMc5j8AgCU/GAIAAAAAAAABVQAAAAoAAADAivbnYpu1PwAOc5jDHOY/AEAmPycCAAAAAAAAAVYAAAAKAAAAQI+hWiaMuT8ADnOYwxzmPwDAJz8nAgAAAAAAAAFXAAAACgAAAADHJAgqwL0/AA5zmMMc5j8AgCg/NwIAAAAAAAABWAAAAAoAAADgMqwVVz3BP0DgAhe4wOU/AMAoPzcCAAAAAAAAAVkAAAAKAAAA4DUeYtndwz9A4AIXuMDlPwBAKD9GAgAAAAAAAAFaAAAACgAAAIBS/Mv7n8Y/QIQiFKEI5T8AgCc/RgIAAAAAAAABWwAAAAoAAADgiEZTvoPJP0CEIhShCOU/AEAnP1YCAAAAAAAAAVwAAAAKAAAAQL+Q2oBnzD8AKEIRilDkPwCAJz9WAgAAAAAAAAFdAAAACgAAAADCAicDCM8/QMxhDnOY4z8AQCc/ZgIAAAAAAAABXgAAAAoAAABgb3DIEuXQPwBwgQtc4OI/AIAmP2YCAAAAAAAAAV8AAAAKAAAAILE3OGSJ0j8AFKEIRSjiPwDAJj91AgAAAAAAAAFgAAAACgAAAADz/qe1LdQ/AC5wgQtc4D8AwCc/dQIAAAAAAAABYQAAAAoAAADQNMYXB9LVPwDsXve6190/AAAoP3UCAAAAAAAAAWIAAAAKAAAAkHaNh1h21z8AIP3oRz/aPwCAJz+FAgAAAAAAAAFjAAAACgAAAICrnujZCdk/gK973ete1z8AQCc/hQIAAAAAAAABZAAAAAoAAACg0/k6i4zaPwDjGc94xtM/AAAnP6QCAAAAAAAAAWUAAAAKAAAAQCJ3uaxB3D+AcpjDHObQPwCAJz+kAgAAAAAAAAFmAAAACgAAABBkPin+5d0/AL3uda97zT8AQCg/pAIAAAAAAAABZwAAAAoAAADQsrunH5vfPwCWrGQlK8k/AAAoP6QCAAAAAAAAAWgAAAAKAAAAaG0LfeiO4D8AbWpTm9rEPwAAKD+0AgAAAAAAAAFpAAAACgAAAAD73R7ZR+E/ALWpTW1qwz8AACg/tAIAAAAAAAABagAAAAoAAAAoglW5YfjhPwC1qU1tasM/AAAoP8MCAAAAAAAAAWsAAAAKAAAAWAnNU+qo4j8AbWpTm9rEPwBAJz/DAgAAAAAAAAFsAAAACgAAAFid+vxCauM/AJasZCUryT8AgCY/0wIAAAAAAAABbQAAAAoAAACAJHKXyxrkPwC97nWve80/AEAmP9MCAAAAAAAAAW4AAAAKAAAAQKWOKuzC5D8AF7jABS7QPwAAJj/jAgAAAAAAAAFvAAAACgAAAPAlq70Ma+U/gIc5zGEO0z8AACY/4wIAAAAAAAABcAAAAAoAAABgk7Y69fnlPwDjGc94xtM/AIAmP/ICAAAAAAAAAXEAAAAKAAAAWPpmsHWA5j8Am9rUpjbVPwDAJj/yAgAAAAAAAAFyAAAACgAAAOBavB6O/uY/AJva1KY21T8AgCc/AgMAAAAAAAABcwAAAAoAAACQrlt+1mvnPwCb2tSmNtU/AEAoPwIDAAAAAAAAAXQAAAAKAAAAyPuf1rbQ5z8AP/rRj37UPwBAKT8SAwAAAAAAAAF1AAAACgAAAAhJ5C6XNeg/AD/60Y9+1D8AwCk/EgMAAAAAAAABdgAAAAoAAABgiXJ4p4noPwA/+tGPftQ/AMApPyEDAAAAAAAAAXcAAAAKAAAAUMOluk/V6D+AhznMYQ7TPwAAKj8hAwAAAAAAAAF4AAAACgAAAGDwIu4nEOk/gIc5zGEO0z8AgCo/MQMAAAAAAAABeQAAAAoAAABoHaAhAEvpP4CHOcxhDtM/AIAoPzEDAAAAAAAAAXoAAAAKAAAAmD1nRgh16T+AhznMYQ7TPwCAJT8xAwAAAAAAAAF7AAAACgAAAFhX02Ooluk/AM94xjOe0T8AgBU/QAMAAAAAAAABfAAAAAoAAAA4ZIlyeKfpPwDPeMYzntE/AAAAP0ADAAAAAAAAAX0AAAAKAAAAGHE/gUi46T8AP/rRj37UPwCArj5AAwAAAAAAAAs="/>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0913|recordEnd=135173|recordLength=749167|start=120913|end=135173|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5173|recordEnd=202099|recordLength=749167|start=135173|end=202099|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2099|recordEnd=238279|recordLength=749167|start=202099|end=238279|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238279|recordEnd=276008|recordLength=749167|start=238279|end=276008|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6008|recordEnd=300537|recordLength=749167|start=276008|end=300537|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300537|recordEnd=332656|recordLength=749167|start=300537|end=332656|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332656|recordEnd=352102|recordLength=749167|start=332656|end=352102|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352102|recordEnd=409702|recordLength=749167|start=352102|end=409702|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409702|recordEnd=453915|recordLength=749167|start=409702|end=453915|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18865|recordEnd=27197|recordLength=134791|start=18865|end=27197|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453915|recordEnd=488141|recordLength=749167|start=453915|end=488141|audioFormat={00001610-0000-0010-8000-00AA00389B71}|audioRate=44100|muted=false|volume=0.8|fadeIn=0|fadeOut=0|videoFormat={34363248-0000-0010-8000-00AA00389B71}|videoRate=15|videoWidth=256|videoHeight=256"/>
</p:tagLst>
</file>

<file path=ppt/tags/tag21.xml><?xml version="1.0" encoding="utf-8"?>
<p:tagLst xmlns:a="http://schemas.openxmlformats.org/drawingml/2006/main" xmlns:r="http://schemas.openxmlformats.org/officeDocument/2006/relationships" xmlns:p="http://schemas.openxmlformats.org/presentationml/2006/main">
  <p:tag name="ATHENA.MIXSHAPE" val="|streamable=true|audioOnly=true|recordStart=488141|recordEnd=502995|recordLength=749167|start=488141|end=502995|audioFormat={00001610-0000-0010-8000-00AA00389B71}|audioRate=44100|muted=false|volume=0.8|fadeIn=0|fadeOut=0|videoFormat={34363248-0000-0010-8000-00AA00389B71}|videoRate=15|videoWidth=256|videoHeight=256"/>
</p:tagLst>
</file>

<file path=ppt/tags/tag22.xml><?xml version="1.0" encoding="utf-8"?>
<p:tagLst xmlns:a="http://schemas.openxmlformats.org/drawingml/2006/main" xmlns:r="http://schemas.openxmlformats.org/officeDocument/2006/relationships" xmlns:p="http://schemas.openxmlformats.org/presentationml/2006/main">
  <p:tag name="ATHENA.MIXSHAPE" val="|streamable=true|audioOnly=true|recordStart=502995|recordEnd=520472|recordLength=749167|start=502995|end=520472|audioFormat={00001610-0000-0010-8000-00AA00389B71}|audioRate=44100|muted=false|volume=0.8|fadeIn=0|fadeOut=0|videoFormat={34363248-0000-0010-8000-00AA00389B71}|videoRate=15|videoWidth=256|videoHeight=256"/>
</p:tagLst>
</file>

<file path=ppt/tags/tag23.xml><?xml version="1.0" encoding="utf-8"?>
<p:tagLst xmlns:a="http://schemas.openxmlformats.org/drawingml/2006/main" xmlns:r="http://schemas.openxmlformats.org/officeDocument/2006/relationships" xmlns:p="http://schemas.openxmlformats.org/presentationml/2006/main">
  <p:tag name="ATHENA.MIXSHAPE" val="|streamable=true|audioOnly=true|recordStart=520472|recordEnd=580612|recordLength=749167|start=520472|end=580612|audioFormat={00001610-0000-0010-8000-00AA00389B71}|audioRate=44100|muted=false|volume=0.8|fadeIn=0|fadeOut=0|videoFormat={34363248-0000-0010-8000-00AA00389B71}|videoRate=15|videoWidth=256|videoHeight=256"/>
</p:tagLst>
</file>

<file path=ppt/tags/tag24.xml><?xml version="1.0" encoding="utf-8"?>
<p:tagLst xmlns:a="http://schemas.openxmlformats.org/drawingml/2006/main" xmlns:r="http://schemas.openxmlformats.org/officeDocument/2006/relationships" xmlns:p="http://schemas.openxmlformats.org/presentationml/2006/main">
  <p:tag name="ATHENA.MIXSHAPE" val="|streamable=true|audioOnly=true|recordStart=580612|recordEnd=645485|recordLength=749167|start=580612|end=645485|audioFormat={00001610-0000-0010-8000-00AA00389B71}|audioRate=44100|muted=false|volume=0.8|fadeIn=0|fadeOut=0|videoFormat={34363248-0000-0010-8000-00AA00389B71}|videoRate=15|videoWidth=256|videoHeight=256"/>
</p:tagLst>
</file>

<file path=ppt/tags/tag25.xml><?xml version="1.0" encoding="utf-8"?>
<p:tagLst xmlns:a="http://schemas.openxmlformats.org/drawingml/2006/main" xmlns:r="http://schemas.openxmlformats.org/officeDocument/2006/relationships" xmlns:p="http://schemas.openxmlformats.org/presentationml/2006/main">
  <p:tag name="ATHENA.MIXSHAPE" val="|streamable=true|audioOnly=true|recordStart=645485|recordEnd=736208|recordLength=749167|start=645485|end=736208|audioFormat={00001610-0000-0010-8000-00AA00389B71}|audioRate=44100|muted=false|volume=0.8|fadeIn=0|fadeOut=0|videoFormat={34363248-0000-0010-8000-00AA00389B71}|videoRate=15|videoWidth=256|videoHeight=256"/>
</p:tagLst>
</file>

<file path=ppt/tags/tag2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9817|recordLength=263081|start=0|end=9817|audioFormat={00001610-0000-0010-8000-00AA00389B71}|audioRate=44100|muted=false|volume=0.8|fadeIn=0|fadeOut=0|videoFormat={34363248-0000-0010-8000-00AA00389B71}|videoRate=15|videoWidth=256|videoHeight=256"/>
</p:tagLst>
</file>

<file path=ppt/tags/tag27.xml><?xml version="1.0" encoding="utf-8"?>
<p:tagLst xmlns:a="http://schemas.openxmlformats.org/drawingml/2006/main" xmlns:r="http://schemas.openxmlformats.org/officeDocument/2006/relationships" xmlns:p="http://schemas.openxmlformats.org/presentationml/2006/main">
  <p:tag name="ATHENA.MIXSHAPE" val="|streamable=true|audioOnly=true|recordStart=9817|recordEnd=63503|recordLength=263081|start=9817|end=63503|audioFormat={00001610-0000-0010-8000-00AA00389B71}|audioRate=44100|muted=false|volume=0.8|fadeIn=0|fadeOut=0|videoFormat={34363248-0000-0010-8000-00AA00389B71}|videoRate=15|videoWidth=256|videoHeight=256"/>
</p:tagLst>
</file>

<file path=ppt/tags/tag28.xml><?xml version="1.0" encoding="utf-8"?>
<p:tagLst xmlns:a="http://schemas.openxmlformats.org/drawingml/2006/main" xmlns:r="http://schemas.openxmlformats.org/officeDocument/2006/relationships" xmlns:p="http://schemas.openxmlformats.org/presentationml/2006/main">
  <p:tag name="ATHENA.MIXSHAPE" val="|streamable=true|audioOnly=true|recordStart=63503|recordEnd=91532|recordLength=263081|start=63503|end=91532|audioFormat={00001610-0000-0010-8000-00AA00389B71}|audioRate=44100|muted=false|volume=0.8|fadeIn=0|fadeOut=0|videoFormat={34363248-0000-0010-8000-00AA00389B71}|videoRate=15|videoWidth=256|videoHeight=256"/>
</p:tagLst>
</file>

<file path=ppt/tags/tag29.xml><?xml version="1.0" encoding="utf-8"?>
<p:tagLst xmlns:a="http://schemas.openxmlformats.org/drawingml/2006/main" xmlns:r="http://schemas.openxmlformats.org/officeDocument/2006/relationships" xmlns:p="http://schemas.openxmlformats.org/presentationml/2006/main">
  <p:tag name="ATHENA.MIXSHAPE" val="|streamable=true|audioOnly=true|recordStart=91532|recordEnd=131527|recordLength=263081|start=91532|end=131527|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197|recordEnd=52382|recordLength=134791|start=27197|end=52382|audioFormat={00001610-0000-0010-8000-00AA00389B71}|audioRate=44100|muted=false|volume=0.8|fadeIn=0|fadeOut=0|videoFormat={34363248-0000-0010-8000-00AA00389B71}|videoRate=15|videoWidth=256|videoHeight=256"/>
</p:tagLst>
</file>

<file path=ppt/tags/tag30.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1527|recordEnd=202988|recordLength=263081|start=131527|end=202988|audioFormat={00001610-0000-0010-8000-00AA00389B71}|audioRate=44100|muted=false|volume=0.8|fadeIn=0|fadeOut=0|videoFormat={34363248-0000-0010-8000-00AA00389B71}|videoRate=15|videoWidth=256|videoHeight=256"/>
</p:tagLst>
</file>

<file path=ppt/tags/tag31.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2988|recordEnd=244863|recordLength=263081|start=202988|end=244863|audioFormat={00001610-0000-0010-8000-00AA00389B71}|audioRate=44100|muted=false|volume=0.8|fadeIn=0|fadeOut=0|videoFormat={34363248-0000-0010-8000-00AA00389B71}|videoRate=15|videoWidth=256|videoHeight=256"/>
</p:tagLst>
</file>

<file path=ppt/tags/tag3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169|recordLength=17670|start=0|end=8169|audioFormat={00001610-0000-0010-8000-00AA00389B71}|audioRate=44100|muted=false|volume=0.8|fadeIn=0|fadeOut=0|videoFormat={34363248-0000-0010-8000-00AA00389B71}|videoRate=15|videoWidth=256|videoHeight=256"/>
</p:tagLst>
</file>

<file path=ppt/tags/tag3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1387|recordLength=194652|start=0|end=41387|audioFormat={00001610-0000-0010-8000-00AA00389B71}|audioRate=44100|muted=false|volume=0.8|fadeIn=0|fadeOut=0|videoFormat={34363248-0000-0010-8000-00AA00389B71}|videoRate=15|videoWidth=256|videoHeight=256"/>
</p:tagLst>
</file>

<file path=ppt/tags/tag34.xml><?xml version="1.0" encoding="utf-8"?>
<p:tagLst xmlns:a="http://schemas.openxmlformats.org/drawingml/2006/main" xmlns:r="http://schemas.openxmlformats.org/officeDocument/2006/relationships" xmlns:p="http://schemas.openxmlformats.org/presentationml/2006/main">
  <p:tag name="ATHENA.MIXSHAPE" val="|streamable=true|audioOnly=true|recordStart=41387|recordEnd=66196|recordLength=194652|start=41387|end=66196|audioFormat={00001610-0000-0010-8000-00AA00389B71}|audioRate=44100|muted=false|volume=0.8|fadeIn=0|fadeOut=0|videoFormat={34363248-0000-0010-8000-00AA00389B71}|videoRate=15|videoWidth=256|videoHeight=256"/>
</p:tagLst>
</file>

<file path=ppt/tags/tag35.xml><?xml version="1.0" encoding="utf-8"?>
<p:tagLst xmlns:a="http://schemas.openxmlformats.org/drawingml/2006/main" xmlns:r="http://schemas.openxmlformats.org/officeDocument/2006/relationships" xmlns:p="http://schemas.openxmlformats.org/presentationml/2006/main">
  <p:tag name="ATHENA.MIXSHAPE" val="|streamable=true|audioOnly=true|recordStart=66196|recordEnd=150861|recordLength=194652|start=66196|end=150861|audioFormat={00001610-0000-0010-8000-00AA00389B71}|audioRate=44100|muted=false|volume=0.8|fadeIn=0|fadeOut=0|videoFormat={34363248-0000-0010-8000-00AA00389B71}|videoRate=15|videoWidth=256|videoHeight=256"/>
</p:tagLst>
</file>

<file path=ppt/tags/tag3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6578|recordLength=345883|start=0|end=46578|audioFormat={00001610-0000-0010-8000-00AA00389B71}|audioRate=44100|muted=false|volume=0.8|fadeIn=0|fadeOut=0|videoFormat={34363248-0000-0010-8000-00AA00389B71}|videoRate=15|videoWidth=256|videoHeight=256"/>
</p:tagLst>
</file>

<file path=ppt/tags/tag37.xml><?xml version="1.0" encoding="utf-8"?>
<p:tagLst xmlns:a="http://schemas.openxmlformats.org/drawingml/2006/main" xmlns:r="http://schemas.openxmlformats.org/officeDocument/2006/relationships" xmlns:p="http://schemas.openxmlformats.org/presentationml/2006/main">
  <p:tag name="ATHENA.MIXSHAPE" val="|streamable=true|audioOnly=true|recordStart=46578|recordEnd=99122|recordLength=345883|start=46578|end=99122|audioFormat={00001610-0000-0010-8000-00AA00389B71}|audioRate=44100|muted=false|volume=0.8|fadeIn=0|fadeOut=0|videoFormat={34363248-0000-0010-8000-00AA00389B71}|videoRate=15|videoWidth=256|videoHeight=256"/>
</p:tagLst>
</file>

<file path=ppt/tags/tag38.xml><?xml version="1.0" encoding="utf-8"?>
<p:tagLst xmlns:a="http://schemas.openxmlformats.org/drawingml/2006/main" xmlns:r="http://schemas.openxmlformats.org/officeDocument/2006/relationships" xmlns:p="http://schemas.openxmlformats.org/presentationml/2006/main">
  <p:tag name="ATHENA.MIXSHAPE" val="|streamable=true|audioOnly=true|recordStart=99122|recordEnd=182681|recordLength=345883|start=99122|end=182681|audioFormat={00001610-0000-0010-8000-00AA00389B71}|audioRate=44100|muted=false|volume=0.8|fadeIn=0|fadeOut=0|videoFormat={34363248-0000-0010-8000-00AA00389B71}|videoRate=15|videoWidth=256|videoHeight=256"/>
</p:tagLst>
</file>

<file path=ppt/tags/tag39.xml><?xml version="1.0" encoding="utf-8"?>
<p:tagLst xmlns:a="http://schemas.openxmlformats.org/drawingml/2006/main" xmlns:r="http://schemas.openxmlformats.org/officeDocument/2006/relationships" xmlns:p="http://schemas.openxmlformats.org/presentationml/2006/main">
  <p:tag name="ATHENA.MIXSHAPE" val="|streamable=true|audioOnly=true|recordStart=182681|recordEnd=238914|recordLength=345883|start=182681|end=238914|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52382|recordEnd=57662|recordLength=134791|start=52382|end=57662|audioFormat={00001610-0000-0010-8000-00AA00389B71}|audioRate=44100|muted=false|volume=0.8|fadeIn=0|fadeOut=0|videoFormat={34363248-0000-0010-8000-00AA00389B71}|videoRate=15|videoWidth=256|videoHeight=256"/>
</p:tagLst>
</file>

<file path=ppt/tags/tag40.xml><?xml version="1.0" encoding="utf-8"?>
<p:tagLst xmlns:a="http://schemas.openxmlformats.org/drawingml/2006/main" xmlns:r="http://schemas.openxmlformats.org/officeDocument/2006/relationships" xmlns:p="http://schemas.openxmlformats.org/presentationml/2006/main">
  <p:tag name="ATHENA.MIXSHAPE" val="|streamable=true|audioOnly=true|recordStart=238914|recordEnd=312831|recordLength=345883|start=238914|end=312831|audioFormat={00001610-0000-0010-8000-00AA00389B71}|audioRate=44100|muted=false|volume=0.8|fadeIn=0|fadeOut=0|videoFormat={34363248-0000-0010-8000-00AA00389B71}|videoRate=15|videoWidth=256|videoHeight=256"/>
</p:tagLst>
</file>

<file path=ppt/tags/tag4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2313|recordLength=184853|start=0|end=32313|audioFormat={00001610-0000-0010-8000-00AA00389B71}|audioRate=44100|muted=false|volume=0.8|fadeIn=0|fadeOut=0|videoFormat={34363248-0000-0010-8000-00AA00389B71}|videoRate=15|videoWidth=256|videoHeight=256"/>
</p:tagLst>
</file>

<file path=ppt/tags/tag42.xml><?xml version="1.0" encoding="utf-8"?>
<p:tagLst xmlns:a="http://schemas.openxmlformats.org/drawingml/2006/main" xmlns:r="http://schemas.openxmlformats.org/officeDocument/2006/relationships" xmlns:p="http://schemas.openxmlformats.org/presentationml/2006/main">
  <p:tag name="ATHENA.MIXSHAPE" val="|streamable=true|audioOnly=true|recordStart=32313|recordEnd=53810|recordLength=184853|start=32313|end=53810|audioFormat={00001610-0000-0010-8000-00AA00389B71}|audioRate=44100|muted=false|volume=0.8|fadeIn=0|fadeOut=0|videoFormat={34363248-0000-0010-8000-00AA00389B71}|videoRate=15|videoWidth=256|videoHeight=256"/>
</p:tagLst>
</file>

<file path=ppt/tags/tag43.xml><?xml version="1.0" encoding="utf-8"?>
<p:tagLst xmlns:a="http://schemas.openxmlformats.org/drawingml/2006/main" xmlns:r="http://schemas.openxmlformats.org/officeDocument/2006/relationships" xmlns:p="http://schemas.openxmlformats.org/presentationml/2006/main">
  <p:tag name="ATHENA.MIXSHAPE" val="|streamable=true|audioOnly=true|recordStart=53810|recordEnd=91621|recordLength=184853|start=53810|end=91621|audioFormat={00001610-0000-0010-8000-00AA00389B71}|audioRate=44100|muted=false|volume=0.8|fadeIn=0|fadeOut=0|videoFormat={34363248-0000-0010-8000-00AA00389B71}|videoRate=15|videoWidth=256|videoHeight=256"/>
</p:tagLst>
</file>

<file path=ppt/tags/tag44.xml><?xml version="1.0" encoding="utf-8"?>
<p:tagLst xmlns:a="http://schemas.openxmlformats.org/drawingml/2006/main" xmlns:r="http://schemas.openxmlformats.org/officeDocument/2006/relationships" xmlns:p="http://schemas.openxmlformats.org/presentationml/2006/main">
  <p:tag name="ATHENA.MIXSHAPE" val="|streamable=true|audioOnly=true|recordStart=91621|recordEnd=101429|recordLength=184853|start=91621|end=101429|audioFormat={00001610-0000-0010-8000-00AA00389B71}|audioRate=44100|muted=false|volume=0.8|fadeIn=0|fadeOut=0|videoFormat={34363248-0000-0010-8000-00AA00389B71}|videoRate=15|videoWidth=256|videoHeight=256"/>
</p:tagLst>
</file>

<file path=ppt/tags/tag45.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1429|recordEnd=130279|recordLength=184853|start=101429|end=130279|audioFormat={00001610-0000-0010-8000-00AA00389B71}|audioRate=44100|muted=false|volume=0.8|fadeIn=0|fadeOut=0|videoFormat={34363248-0000-0010-8000-00AA00389B71}|videoRate=15|videoWidth=256|videoHeight=256"/>
</p:tagLst>
</file>

<file path=ppt/tags/tag46.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0279|recordEnd=151112|recordLength=184853|start=130279|end=151112|audioFormat={00001610-0000-0010-8000-00AA00389B71}|audioRate=44100|muted=false|volume=0.8|fadeIn=0|fadeOut=0|videoFormat={34363248-0000-0010-8000-00AA00389B71}|videoRate=15|videoWidth=256|videoHeight=256"/>
</p:tagLst>
</file>

<file path=ppt/tags/tag4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7514|recordLength=228066|start=0|end=57514|audioFormat={00001610-0000-0010-8000-00AA00389B71}|audioRate=44100|muted=false|volume=0.8|fadeIn=0|fadeOut=0|videoFormat={34363248-0000-0010-8000-00AA00389B71}|videoRate=15|videoWidth=256|videoHeight=256"/>
</p:tagLst>
</file>

<file path=ppt/tags/tag48.xml><?xml version="1.0" encoding="utf-8"?>
<p:tagLst xmlns:a="http://schemas.openxmlformats.org/drawingml/2006/main" xmlns:r="http://schemas.openxmlformats.org/officeDocument/2006/relationships" xmlns:p="http://schemas.openxmlformats.org/presentationml/2006/main">
  <p:tag name="ATHENA.MIXSHAPE" val="|streamable=true|audioOnly=true|recordStart=57514|recordEnd=110285|recordLength=228066|start=57514|end=110285|audioFormat={00001610-0000-0010-8000-00AA00389B71}|audioRate=44100|muted=false|volume=0.8|fadeIn=0|fadeOut=0|videoFormat={34363248-0000-0010-8000-00AA00389B71}|videoRate=15|videoWidth=256|videoHeight=256"/>
</p:tagLst>
</file>

<file path=ppt/tags/tag49.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0285|recordEnd=166524|recordLength=228066|start=110285|end=166524|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57662|recordEnd=72431|recordLength=134791|start=57662|end=72431|audioFormat={00001610-0000-0010-8000-00AA00389B71}|audioRate=44100|muted=false|volume=0.8|fadeIn=0|fadeOut=0|videoFormat={34363248-0000-0010-8000-00AA00389B71}|videoRate=15|videoWidth=256|videoHeight=256"/>
</p:tagLst>
</file>

<file path=ppt/tags/tag5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2193|recordLength=91672|start=0|end=82193|audioFormat={00001610-0000-0010-8000-00AA00389B71}|audioRate=44100|muted=false|volume=0.8|fadeIn=0|fadeOut=0|videoFormat={34363248-0000-0010-8000-00AA00389B71}|videoRate=15|videoWidth=256|videoHeight=256"/>
</p:tagLst>
</file>

<file path=ppt/tags/tag5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6648|recordLength=499228|start=0|end=36648|audioFormat={00001610-0000-0010-8000-00AA00389B71}|audioRate=44100|muted=false|volume=0.8|fadeIn=0|fadeOut=0|videoFormat={34363248-0000-0010-8000-00AA00389B71}|videoRate=15|videoWidth=256|videoHeight=256"/>
</p:tagLst>
</file>

<file path=ppt/tags/tag52.xml><?xml version="1.0" encoding="utf-8"?>
<p:tagLst xmlns:a="http://schemas.openxmlformats.org/drawingml/2006/main" xmlns:r="http://schemas.openxmlformats.org/officeDocument/2006/relationships" xmlns:p="http://schemas.openxmlformats.org/presentationml/2006/main">
  <p:tag name="ATHENA.MIXSHAPE" val="|streamable=true|audioOnly=true|recordStart=36648|recordEnd=88271|recordLength=499228|start=36648|end=88271|audioFormat={00001610-0000-0010-8000-00AA00389B71}|audioRate=44100|muted=false|volume=0.8|fadeIn=0|fadeOut=0|videoFormat={34363248-0000-0010-8000-00AA00389B71}|videoRate=15|videoWidth=256|videoHeight=256"/>
</p:tagLst>
</file>

<file path=ppt/tags/tag53.xml><?xml version="1.0" encoding="utf-8"?>
<p:tagLst xmlns:a="http://schemas.openxmlformats.org/drawingml/2006/main" xmlns:r="http://schemas.openxmlformats.org/officeDocument/2006/relationships" xmlns:p="http://schemas.openxmlformats.org/presentationml/2006/main">
  <p:tag name="ATHENA.MIXSHAPE" val="|streamable=true|audioOnly=true|recordStart=88271|recordEnd=98321|recordLength=499228|start=88271|end=98321|audioFormat={00001610-0000-0010-8000-00AA00389B71}|audioRate=44100|muted=false|volume=0.8|fadeIn=0|fadeOut=0|videoFormat={34363248-0000-0010-8000-00AA00389B71}|videoRate=15|videoWidth=256|videoHeight=256"/>
</p:tagLst>
</file>

<file path=ppt/tags/tag54.xml><?xml version="1.0" encoding="utf-8"?>
<p:tagLst xmlns:a="http://schemas.openxmlformats.org/drawingml/2006/main" xmlns:r="http://schemas.openxmlformats.org/officeDocument/2006/relationships" xmlns:p="http://schemas.openxmlformats.org/presentationml/2006/main">
  <p:tag name="ATHENA.MIXSHAPE" val="|streamable=true|audioOnly=true|recordStart=98321|recordEnd=201548|recordLength=499228|start=98321|end=201548|audioFormat={00001610-0000-0010-8000-00AA00389B71}|audioRate=44100|muted=false|volume=0.8|fadeIn=0|fadeOut=0|videoFormat={34363248-0000-0010-8000-00AA00389B71}|videoRate=15|videoWidth=256|videoHeight=256"/>
</p:tagLst>
</file>

<file path=ppt/tags/tag55.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1548|recordEnd=273727|recordLength=499228|start=201548|end=273727|audioFormat={00001610-0000-0010-8000-00AA00389B71}|audioRate=44100|muted=false|volume=0.8|fadeIn=0|fadeOut=0|videoFormat={34363248-0000-0010-8000-00AA00389B71}|videoRate=15|videoWidth=256|videoHeight=256"/>
</p:tagLst>
</file>

<file path=ppt/tags/tag56.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3727|recordEnd=278218|recordLength=499228|start=273727|end=278218|audioFormat={00001610-0000-0010-8000-00AA00389B71}|audioRate=44100|muted=false|volume=0.8|fadeIn=0|fadeOut=0|videoFormat={34363248-0000-0010-8000-00AA00389B71}|videoRate=15|videoWidth=256|videoHeight=256"/>
</p:tagLst>
</file>

<file path=ppt/tags/tag57.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8218|recordEnd=338841|recordLength=499228|start=278218|end=338841|audioFormat={00001610-0000-0010-8000-00AA00389B71}|audioRate=44100|muted=false|volume=0.8|fadeIn=0|fadeOut=0|videoFormat={34363248-0000-0010-8000-00AA00389B71}|videoRate=15|videoWidth=256|videoHeight=256"/>
</p:tagLst>
</file>

<file path=ppt/tags/tag58.xml><?xml version="1.0" encoding="utf-8"?>
<p:tagLst xmlns:a="http://schemas.openxmlformats.org/drawingml/2006/main" xmlns:r="http://schemas.openxmlformats.org/officeDocument/2006/relationships" xmlns:p="http://schemas.openxmlformats.org/presentationml/2006/main">
  <p:tag name="ATHENA.MIXSHAPE" val="|streamable=true|audioOnly=true|recordStart=338841|recordEnd=405784|recordLength=499228|start=338841|end=405784|audioFormat={00001610-0000-0010-8000-00AA00389B71}|audioRate=44100|muted=false|volume=0.8|fadeIn=0|fadeOut=0|videoFormat={34363248-0000-0010-8000-00AA00389B71}|videoRate=15|videoWidth=256|videoHeight=256"/>
</p:tagLst>
</file>

<file path=ppt/tags/tag59.xml><?xml version="1.0" encoding="utf-8"?>
<p:tagLst xmlns:a="http://schemas.openxmlformats.org/drawingml/2006/main" xmlns:r="http://schemas.openxmlformats.org/officeDocument/2006/relationships" xmlns:p="http://schemas.openxmlformats.org/presentationml/2006/main">
  <p:tag name="ATHENA.MIXSHAPE" val="|streamable=true|audioOnly=true|recordStart=405784|recordEnd=483336|recordLength=499228|start=405784|end=483336|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72431|recordEnd=81861|recordLength=134791|start=72431|end=81861|audioFormat={00001610-0000-0010-8000-00AA00389B71}|audioRate=44100|muted=false|volume=0.8|fadeIn=0|fadeOut=0|videoFormat={34363248-0000-0010-8000-00AA00389B71}|videoRate=15|videoWidth=256|videoHeight=256"/>
</p:tagLst>
</file>

<file path=ppt/tags/tag6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987|recordLength=176285|start=0|end=8987|audioFormat={00001610-0000-0010-8000-00AA00389B71}|audioRate=44100|muted=false|volume=0.8|fadeIn=0|fadeOut=0|videoFormat={34363248-0000-0010-8000-00AA00389B71}|videoRate=15|videoWidth=256|videoHeight=256"/>
</p:tagLst>
</file>

<file path=ppt/tags/tag61.xml><?xml version="1.0" encoding="utf-8"?>
<p:tagLst xmlns:a="http://schemas.openxmlformats.org/drawingml/2006/main" xmlns:r="http://schemas.openxmlformats.org/officeDocument/2006/relationships" xmlns:p="http://schemas.openxmlformats.org/presentationml/2006/main">
  <p:tag name="ATHENA.MIXSHAPE" val="|streamable=true|audioOnly=true|recordStart=8987|recordEnd=31992|recordLength=176285|start=8987|end=31992|audioFormat={00001610-0000-0010-8000-00AA00389B71}|audioRate=44100|muted=false|volume=0.8|fadeIn=0|fadeOut=0|videoFormat={34363248-0000-0010-8000-00AA00389B71}|videoRate=15|videoWidth=256|videoHeight=256"/>
</p:tagLst>
</file>

<file path=ppt/tags/tag62.xml><?xml version="1.0" encoding="utf-8"?>
<p:tagLst xmlns:a="http://schemas.openxmlformats.org/drawingml/2006/main" xmlns:r="http://schemas.openxmlformats.org/officeDocument/2006/relationships" xmlns:p="http://schemas.openxmlformats.org/presentationml/2006/main">
  <p:tag name="ATHENA.MIXSHAPE" val="|streamable=true|audioOnly=true|recordStart=31992|recordEnd=105191|recordLength=176285|start=31992|end=105191|audioFormat={00001610-0000-0010-8000-00AA00389B71}|audioRate=44100|muted=false|volume=0.8|fadeIn=0|fadeOut=0|videoFormat={34363248-0000-0010-8000-00AA00389B71}|videoRate=15|videoWidth=256|videoHeight=256"/>
</p:tagLst>
</file>

<file path=ppt/tags/tag63.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5191|recordEnd=169259|recordLength=176285|start=105191|end=169259|audioFormat={00001610-0000-0010-8000-00AA00389B71}|audioRate=44100|muted=false|volume=0.8|fadeIn=0|fadeOut=0|videoFormat={34363248-0000-0010-8000-00AA00389B71}|videoRate=15|videoWidth=256|videoHeight=256"/>
</p:tagLst>
</file>

<file path=ppt/tags/tag6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6999|recordLength=116633|start=0|end=36999|audioFormat={00001610-0000-0010-8000-00AA00389B71}|audioRate=44100|muted=false|volume=0.8|fadeIn=0|fadeOut=0|videoFormat={34363248-0000-0010-8000-00AA00389B71}|videoRate=15|videoWidth=256|videoHeight=256"/>
</p:tagLst>
</file>

<file path=ppt/tags/tag65.xml><?xml version="1.0" encoding="utf-8"?>
<p:tagLst xmlns:a="http://schemas.openxmlformats.org/drawingml/2006/main" xmlns:r="http://schemas.openxmlformats.org/officeDocument/2006/relationships" xmlns:p="http://schemas.openxmlformats.org/presentationml/2006/main">
  <p:tag name="ATHENA.MIXSHAPE" val="|streamable=true|audioOnly=true|recordStart=36999|recordEnd=73147|recordLength=116633|start=36999|end=73147|audioFormat={00001610-0000-0010-8000-00AA00389B71}|audioRate=44100|muted=false|volume=0.8|fadeIn=0|fadeOut=0|videoFormat={34363248-0000-0010-8000-00AA00389B71}|videoRate=15|videoWidth=256|videoHeight=256"/>
</p:tagLst>
</file>

<file path=ppt/tags/tag66.xml><?xml version="1.0" encoding="utf-8"?>
<p:tagLst xmlns:a="http://schemas.openxmlformats.org/drawingml/2006/main" xmlns:r="http://schemas.openxmlformats.org/officeDocument/2006/relationships" xmlns:p="http://schemas.openxmlformats.org/presentationml/2006/main">
  <p:tag name="ATHENA.MIXSHAPE" val="|streamable=true|audioOnly=true|recordStart=73147|recordEnd=100089|recordLength=116633|start=73147|end=100089|audioFormat={00001610-0000-0010-8000-00AA00389B71}|audioRate=44100|muted=false|volume=0.8|fadeIn=0|fadeOut=0|videoFormat={34363248-0000-0010-8000-00AA00389B71}|videoRate=15|videoWidth=256|videoHeight=256"/>
</p:tagLst>
</file>

<file path=ppt/tags/tag6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8350|recordLength=99799|start=0|end=38350|audioFormat={00001610-0000-0010-8000-00AA00389B71}|audioRate=44100|muted=false|volume=0.8|fadeIn=0|fadeOut=0|videoFormat={34363248-0000-0010-8000-00AA00389B71}|videoRate=15|videoWidth=256|videoHeight=256"/>
</p:tagLst>
</file>

<file path=ppt/tags/tag68.xml><?xml version="1.0" encoding="utf-8"?>
<p:tagLst xmlns:a="http://schemas.openxmlformats.org/drawingml/2006/main" xmlns:r="http://schemas.openxmlformats.org/officeDocument/2006/relationships" xmlns:p="http://schemas.openxmlformats.org/presentationml/2006/main">
  <p:tag name="ATHENA.MIXSHAPE" val="|streamable=true|audioOnly=true|recordStart=38350|recordEnd=87818|recordLength=99799|start=38350|end=87818|audioFormat={00001610-0000-0010-8000-00AA00389B71}|audioRate=44100|muted=false|volume=0.8|fadeIn=0|fadeOut=0|videoFormat={34363248-0000-0010-8000-00AA00389B71}|videoRate=15|videoWidth=256|videoHeight=256"/>
</p:tagLst>
</file>

<file path=ppt/tags/tag6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003|recordLength=96176|start=0|end=19003|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81861|recordEnd=122758|recordLength=134791|start=81861|end=122758|audioFormat={00001610-0000-0010-8000-00AA00389B71}|audioRate=44100|muted=false|volume=0.8|fadeIn=0|fadeOut=0|videoFormat={34363248-0000-0010-8000-00AA00389B71}|videoRate=15|videoWidth=256|videoHeight=256"/>
</p:tagLst>
</file>

<file path=ppt/tags/tag70.xml><?xml version="1.0" encoding="utf-8"?>
<p:tagLst xmlns:a="http://schemas.openxmlformats.org/drawingml/2006/main" xmlns:r="http://schemas.openxmlformats.org/officeDocument/2006/relationships" xmlns:p="http://schemas.openxmlformats.org/presentationml/2006/main">
  <p:tag name="ATHENA.MIXSHAPE" val="|streamable=true|audioOnly=true|recordStart=19003|recordEnd=28231|recordLength=96176|start=19003|end=28231|audioFormat={00001610-0000-0010-8000-00AA00389B71}|audioRate=44100|muted=false|volume=0.8|fadeIn=0|fadeOut=0|videoFormat={34363248-0000-0010-8000-00AA00389B71}|videoRate=15|videoWidth=256|videoHeight=256"/>
</p:tagLst>
</file>

<file path=ppt/tags/tag71.xml><?xml version="1.0" encoding="utf-8"?>
<p:tagLst xmlns:a="http://schemas.openxmlformats.org/drawingml/2006/main" xmlns:r="http://schemas.openxmlformats.org/officeDocument/2006/relationships" xmlns:p="http://schemas.openxmlformats.org/presentationml/2006/main">
  <p:tag name="ATHENA.MIXSHAPE" val="|streamable=true|audioOnly=true|recordStart=28231|recordEnd=51950|recordLength=96176|start=28231|end=51950|audioFormat={00001610-0000-0010-8000-00AA00389B71}|audioRate=44100|muted=false|volume=0.8|fadeIn=0|fadeOut=0|videoFormat={34363248-0000-0010-8000-00AA00389B71}|videoRate=15|videoWidth=256|videoHeight=256"/>
</p:tagLst>
</file>

<file path=ppt/tags/tag72.xml><?xml version="1.0" encoding="utf-8"?>
<p:tagLst xmlns:a="http://schemas.openxmlformats.org/drawingml/2006/main" xmlns:r="http://schemas.openxmlformats.org/officeDocument/2006/relationships" xmlns:p="http://schemas.openxmlformats.org/presentationml/2006/main">
  <p:tag name="ATHENA.MIXSHAPE" val="|streamable=true|audioOnly=true|recordStart=51950|recordEnd=76997|recordLength=96176|start=51950|end=76997|audioFormat={00001610-0000-0010-8000-00AA00389B71}|audioRate=44100|muted=false|volume=0.8|fadeIn=0|fadeOut=0|videoFormat={34363248-0000-0010-8000-00AA00389B71}|videoRate=15|videoWidth=256|videoHeight=256"/>
</p:tagLst>
</file>

<file path=ppt/tags/tag73.xml><?xml version="1.0" encoding="utf-8"?>
<p:tagLst xmlns:a="http://schemas.openxmlformats.org/drawingml/2006/main" xmlns:r="http://schemas.openxmlformats.org/officeDocument/2006/relationships" xmlns:p="http://schemas.openxmlformats.org/presentationml/2006/main">
  <p:tag name="ATHENA.MIXSHAPE" val="|streamable=true|audioOnly=true|recordStart=76997|recordEnd=93689|recordLength=96176|start=76997|end=93689|audioFormat={00001610-0000-0010-8000-00AA00389B71}|audioRate=44100|muted=false|volume=0.8|fadeIn=0|fadeOut=0|videoFormat={34363248-0000-0010-8000-00AA00389B71}|videoRate=15|videoWidth=256|videoHeight=256"/>
</p:tagLst>
</file>

<file path=ppt/tags/tag74.xml><?xml version="1.0" encoding="utf-8"?>
<p:tagLst xmlns:a="http://schemas.openxmlformats.org/drawingml/2006/main" xmlns:r="http://schemas.openxmlformats.org/officeDocument/2006/relationships" xmlns:p="http://schemas.openxmlformats.org/presentationml/2006/main">
  <p:tag name="ATHENA.MIXSHAPE" val="|streamable=true|audioOnly=true|recordStart=93689|recordEnd=96120|recordLength=96176|start=93689|end=96120|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860|recordLength=749167|start=0|end=14860|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14860|recordEnd=74237|recordLength=749167|start=14860|end=74237|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1949</TotalTime>
  <Words>2569</Words>
  <Application>Microsoft Macintosh PowerPoint</Application>
  <PresentationFormat>Custom</PresentationFormat>
  <Paragraphs>436</Paragraphs>
  <Slides>74</Slides>
  <Notes>9</Notes>
  <HiddenSlides>0</HiddenSlides>
  <MMClips>74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Avenir Roman</vt:lpstr>
      <vt:lpstr>Courier New</vt:lpstr>
      <vt:lpstr>Eras Medium ITC</vt:lpstr>
      <vt:lpstr>Gill Sans</vt:lpstr>
      <vt:lpstr>Helvetica</vt:lpstr>
      <vt:lpstr>Helvetica Neue</vt:lpstr>
      <vt:lpstr>Helvetica Neue Light</vt:lpstr>
      <vt:lpstr>Helvetica Neue Medium</vt:lpstr>
      <vt:lpstr>Liberation Mono</vt:lpstr>
      <vt:lpstr>Lucida Console</vt:lpstr>
      <vt:lpstr>Open Sans</vt:lpstr>
      <vt:lpstr>Wingdings</vt:lpstr>
      <vt:lpstr>Arial</vt:lpstr>
      <vt:lpstr>ModernPortfolio</vt:lpstr>
      <vt:lpstr>    Kotlin Syntax</vt:lpstr>
      <vt:lpstr>Kotlin Syntax</vt:lpstr>
      <vt:lpstr>PowerPoint Presentation</vt:lpstr>
      <vt:lpstr>Basic Types</vt:lpstr>
      <vt:lpstr>Basic Types</vt:lpstr>
      <vt:lpstr>Basic Types - Numbers</vt:lpstr>
      <vt:lpstr>Basic Types - Numbers</vt:lpstr>
      <vt:lpstr>Basic Types - Numbers</vt:lpstr>
      <vt:lpstr>Basic Types - Numbers</vt:lpstr>
      <vt:lpstr>Basic Types - Numbers</vt:lpstr>
      <vt:lpstr>Basic Types – Numbers: Explicit Conversions</vt:lpstr>
      <vt:lpstr>Basic Types – Numbers: Explicit Conversions</vt:lpstr>
      <vt:lpstr>Basic Types – Numbers: Explicit Conversions</vt:lpstr>
      <vt:lpstr>Basic Types – Characters</vt:lpstr>
      <vt:lpstr>Basic Types – Booleans </vt:lpstr>
      <vt:lpstr>Basic Types – Escape Characters</vt:lpstr>
      <vt:lpstr>Local Variables</vt:lpstr>
      <vt:lpstr>Local Variables – val (read-only)</vt:lpstr>
      <vt:lpstr>Local Variables – val (read-only)</vt:lpstr>
      <vt:lpstr>Local Variables – var (mutable)</vt:lpstr>
      <vt:lpstr>Local Variables – var (mutable)</vt:lpstr>
      <vt:lpstr>Functions</vt:lpstr>
      <vt:lpstr>Functions – parameters and return types </vt:lpstr>
      <vt:lpstr>Functions – expression body, inferred return type </vt:lpstr>
      <vt:lpstr>Functions – no return data</vt:lpstr>
      <vt:lpstr>Control Flow</vt:lpstr>
      <vt:lpstr>Control Flow – if</vt:lpstr>
      <vt:lpstr>Control Flow – if</vt:lpstr>
      <vt:lpstr>Control Flow – if </vt:lpstr>
      <vt:lpstr>Control Flow – if </vt:lpstr>
      <vt:lpstr>Control Flow – if </vt:lpstr>
      <vt:lpstr>Control Flow – if </vt:lpstr>
      <vt:lpstr>Control Flow – when </vt:lpstr>
      <vt:lpstr>Control Flow – when </vt:lpstr>
      <vt:lpstr>Control Flow – when </vt:lpstr>
      <vt:lpstr>Control Flow – when </vt:lpstr>
      <vt:lpstr>Control Flow – when </vt:lpstr>
      <vt:lpstr>Control Flow – when </vt:lpstr>
      <vt:lpstr>Control Flow – for </vt:lpstr>
      <vt:lpstr>Control Flow – for </vt:lpstr>
      <vt:lpstr>Control Flow – for </vt:lpstr>
      <vt:lpstr>Control Flow – while</vt:lpstr>
      <vt:lpstr>Control Flow – while</vt:lpstr>
      <vt:lpstr>Strings and String Templates</vt:lpstr>
      <vt:lpstr>Strings</vt:lpstr>
      <vt:lpstr>String Literals</vt:lpstr>
      <vt:lpstr>String Literals</vt:lpstr>
      <vt:lpstr>String Literals</vt:lpstr>
      <vt:lpstr>String Literals</vt:lpstr>
      <vt:lpstr>String Templates</vt:lpstr>
      <vt:lpstr>String Templates</vt:lpstr>
      <vt:lpstr>String Templates</vt:lpstr>
      <vt:lpstr>Ranges</vt:lpstr>
      <vt:lpstr>Range</vt:lpstr>
      <vt:lpstr>Range</vt:lpstr>
      <vt:lpstr>Type Checks &amp; Casts</vt:lpstr>
      <vt:lpstr>is and !is operators</vt:lpstr>
      <vt:lpstr>Smart Casts (an example using if)</vt:lpstr>
      <vt:lpstr>Smart Casts (an example using when)</vt:lpstr>
      <vt:lpstr>Null</vt:lpstr>
      <vt:lpstr>Null Safety</vt:lpstr>
      <vt:lpstr>Null Safety – a non-null reference</vt:lpstr>
      <vt:lpstr>Null Safety – a nullable reference</vt:lpstr>
      <vt:lpstr>Null Safety – a nullable reference</vt:lpstr>
      <vt:lpstr>Null Safety – a nullable reference</vt:lpstr>
      <vt:lpstr>Null Safety – a nullable reference</vt:lpstr>
      <vt:lpstr>Null Safety – The Elvis Operator, ?:</vt:lpstr>
      <vt:lpstr>Null Safety – The Elvis Operator, ?:</vt:lpstr>
      <vt:lpstr>Nullable – nullable returns</vt:lpstr>
      <vt:lpstr>Comments</vt:lpstr>
      <vt:lpstr>Comments – single line and block comments</vt:lpstr>
      <vt:lpstr>Comments – KDoc (equivalent to JavaDoc)</vt:lpstr>
      <vt:lpstr>Comments – KDoc</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cp:lastModifiedBy>Microsoft Office User</cp:lastModifiedBy>
  <cp:revision>181</cp:revision>
  <dcterms:modified xsi:type="dcterms:W3CDTF">2018-01-12T11:43:00Z</dcterms:modified>
</cp:coreProperties>
</file>